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94" r:id="rId3"/>
    <p:sldId id="273" r:id="rId4"/>
    <p:sldId id="274" r:id="rId5"/>
    <p:sldId id="296" r:id="rId6"/>
    <p:sldId id="275" r:id="rId7"/>
    <p:sldId id="297" r:id="rId8"/>
    <p:sldId id="276" r:id="rId9"/>
    <p:sldId id="277" r:id="rId10"/>
    <p:sldId id="298" r:id="rId11"/>
    <p:sldId id="278" r:id="rId12"/>
    <p:sldId id="299" r:id="rId13"/>
    <p:sldId id="279" r:id="rId14"/>
    <p:sldId id="280" r:id="rId15"/>
    <p:sldId id="300" r:id="rId16"/>
    <p:sldId id="281" r:id="rId17"/>
    <p:sldId id="301" r:id="rId18"/>
    <p:sldId id="282" r:id="rId19"/>
    <p:sldId id="303" r:id="rId20"/>
    <p:sldId id="283" r:id="rId21"/>
    <p:sldId id="302" r:id="rId22"/>
    <p:sldId id="295" r:id="rId23"/>
    <p:sldId id="284" r:id="rId24"/>
    <p:sldId id="285" r:id="rId25"/>
    <p:sldId id="286" r:id="rId26"/>
    <p:sldId id="288" r:id="rId27"/>
    <p:sldId id="289" r:id="rId28"/>
    <p:sldId id="291" r:id="rId29"/>
    <p:sldId id="292" r:id="rId30"/>
    <p:sldId id="261" r:id="rId31"/>
    <p:sldId id="26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8FE0D-A14A-440C-A4AF-990238B5678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70776-2B60-4FCF-8A93-5A0478732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00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9C5789CE-836E-B042-843F-5605E41F5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83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9C5789CE-836E-B042-843F-5605E41F50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83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9C5789CE-836E-B042-843F-5605E41F50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8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9C5789CE-836E-B042-843F-5605E41F50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8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BF362-DCA3-4641-BBE8-C923B0031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8FCF61-ED8A-408D-98D9-B5C9E17C8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295E6-A425-4351-BEFC-50B783A0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CD41A-D914-4053-ADAE-83D972FE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C359B-DB77-42ED-A293-DE91A0D18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16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C323A-0F83-4E8D-B967-87A17E56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982957-07AC-4F8D-B272-B366D144E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5042C-1DAE-4384-9165-8D26A38C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708F5-9295-4F67-81CA-EF982300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77F2C-BEBF-4BF3-BFB5-8C711884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3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80E055-CB77-4858-8965-8ABD02B3BC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93128-32E5-4DE9-A59B-6843ADC6A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7CCEF-0451-43D5-81B4-C131CDC3A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6F416-4F44-4108-A65A-64C6C5FB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24435-C204-4F79-A109-B9363BA1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71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936E-CB6E-45A7-9723-7433BB05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15E4F-4E29-4354-8F00-BB4442023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25775-2551-4D4E-ADB8-B3E8998D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D51DE-D936-4233-9352-4A8926F8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F2882-974B-499E-AA2B-83D03507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65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0512C-CC9C-4DC4-8192-7CEE82FF8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95B27-7E48-46E7-A0FA-2E403E923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D90F4-9BAA-4C23-BBDD-BC4544AE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FEAF7-CE9C-4960-BB4C-8BF78B8FD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68941-D2AD-42E5-BF2A-96BC319F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74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29A0-B270-4861-B18C-B7A6F8A1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5373F-BADF-4649-9895-59ED0AF22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02C58-CCCE-4E8C-9697-DBBA0A5B3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C8B5E-8771-48F3-A16C-7424A4197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A0745-8C39-46D2-826A-9213CAD95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7694A-9ACE-49D6-8151-7E9BEC76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4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0040F-12F1-484C-BFDB-E688168E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22A2A-C3DF-4DF8-9855-AD33D682D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B3389-23EE-47D1-B19B-3848D8B3A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F7ADC7-C06D-4DCA-8B88-4CB6CBF8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57E4A4-71F4-4E3A-884B-65AF200B0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7B3209-C312-469B-BAAB-780E8FC9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53FD6E-6A5C-4544-8BA1-3F3572798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E5A622-3324-4FE6-8552-B813A7A5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17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3AFD-541C-4F17-8D40-16E15D4C4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BC760-70E6-4D1F-ADE7-69697403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A1D92-63B1-44FC-B17C-7CA5D1484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F7FCA-6F3B-4CB8-AF8B-38AB1AE4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1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DAB592-18DF-4F75-8C81-AAAAEC5F9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A4BA3-922E-4044-913C-A8B44622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6D2EC-813C-47AB-B85E-C90EFE13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4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EF45E-704A-4935-B4BD-67DDA6E6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294F-583F-4A59-9396-306F74686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EAD71-4853-4357-ACEF-235BA360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0B6B8-1EA4-4B47-AC6C-B45A13E3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D09CF-8925-406D-948B-85B8C66D1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885F9-DB10-4A6E-A5D6-C93C4959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73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5F491-3EF2-44A0-9D2A-FA1D32BD7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90EEA-F466-449F-BDF8-25E720D0E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1D91E-673F-461F-9B61-4CAA5A15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3FFB9-E557-40F9-B150-B05B3807A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2A84C-7F5F-442F-A369-B39A6E8F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A3892-C1EF-49F8-9FB0-DCD8288E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1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1285C-FAA9-45BE-8E14-91AC192E4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411E1-AF03-481D-91E1-DEF7E5292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D691E-CE17-495B-9D25-C62551F71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51D98-DBDC-4929-8F71-58EC80D5345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FE0AB-2C1A-47E0-BD6B-C93FA646A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4C634-32D8-46AE-953A-169DA0717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F907E-C6FA-47A2-9C2B-1AD9EE74E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48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9F27A0-2C8D-4754-9164-617CF751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err="1"/>
              <a:t>Repaso</a:t>
            </a:r>
            <a:r>
              <a:rPr lang="en-GB" dirty="0"/>
              <a:t> Module 2                           </a:t>
            </a:r>
            <a:r>
              <a:rPr lang="en-GB" u="sng" dirty="0"/>
              <a:t>Week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D1CEEC-D0E6-4CE4-8CCC-C3C057A68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week’s learning: Module 2  my </a:t>
            </a:r>
            <a:r>
              <a:rPr lang="en-GB"/>
              <a:t>free 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992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C34C-6F74-497D-9341-EDBB72F4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3 </a:t>
            </a:r>
            <a:r>
              <a:rPr lang="en-GB" sz="3200" dirty="0"/>
              <a:t>write the 2 correct letters </a:t>
            </a:r>
            <a:r>
              <a:rPr lang="en-GB" sz="3200" dirty="0">
                <a:solidFill>
                  <a:srgbClr val="FF0000"/>
                </a:solidFill>
              </a:rPr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0FCCF-D0F7-4BBC-80B8-7FFC6D99B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D1C30-A833-4CDD-83C9-C37FC7756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" t="23784" r="1704" b="17407"/>
          <a:stretch/>
        </p:blipFill>
        <p:spPr>
          <a:xfrm>
            <a:off x="749299" y="1825625"/>
            <a:ext cx="6324601" cy="4486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E5EBC7-3DD0-4A9A-9739-2AA32D22609C}"/>
              </a:ext>
            </a:extLst>
          </p:cNvPr>
          <p:cNvSpPr txBox="1"/>
          <p:nvPr/>
        </p:nvSpPr>
        <p:spPr>
          <a:xfrm>
            <a:off x="7759700" y="2120900"/>
            <a:ext cx="9957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b + h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f + </a:t>
            </a:r>
            <a:r>
              <a:rPr lang="en-GB" dirty="0" err="1">
                <a:solidFill>
                  <a:srgbClr val="FF0000"/>
                </a:solidFill>
              </a:rPr>
              <a:t>i</a:t>
            </a:r>
            <a:endParaRPr lang="en-GB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d + g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c + l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a + j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e + k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79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ECD28-23FF-4E2B-A596-E961DC6A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4 </a:t>
            </a:r>
            <a:r>
              <a:rPr lang="en-GB" dirty="0"/>
              <a:t>   </a:t>
            </a:r>
            <a:r>
              <a:rPr lang="en-GB" sz="2800" dirty="0"/>
              <a:t>Write the weather in each country in each season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709E66-421C-47B9-9002-1CEB92427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2" t="18641" r="1414" b="17996"/>
          <a:stretch/>
        </p:blipFill>
        <p:spPr>
          <a:xfrm>
            <a:off x="736600" y="1690688"/>
            <a:ext cx="7848600" cy="4085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16B90-793E-4A2F-A83D-3452A5C0BF41}"/>
              </a:ext>
            </a:extLst>
          </p:cNvPr>
          <p:cNvSpPr txBox="1"/>
          <p:nvPr/>
        </p:nvSpPr>
        <p:spPr>
          <a:xfrm>
            <a:off x="8686800" y="1690688"/>
            <a:ext cx="32140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highlight>
                  <a:srgbClr val="FFFF00"/>
                </a:highlight>
              </a:rPr>
              <a:t>eg</a:t>
            </a:r>
            <a:endParaRPr lang="en-GB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Argentina. Snows in winter+ </a:t>
            </a:r>
          </a:p>
          <a:p>
            <a:r>
              <a:rPr lang="en-GB" dirty="0">
                <a:highlight>
                  <a:srgbClr val="FFFF00"/>
                </a:highlight>
              </a:rPr>
              <a:t>sunny in the summer</a:t>
            </a:r>
          </a:p>
          <a:p>
            <a:r>
              <a:rPr lang="en-GB" dirty="0">
                <a:highlight>
                  <a:srgbClr val="FFFF00"/>
                </a:highlight>
              </a:rPr>
              <a:t>2.</a:t>
            </a:r>
          </a:p>
          <a:p>
            <a:r>
              <a:rPr lang="en-GB" dirty="0">
                <a:highlight>
                  <a:srgbClr val="FFFF00"/>
                </a:highlight>
              </a:rPr>
              <a:t>3.</a:t>
            </a:r>
          </a:p>
          <a:p>
            <a:r>
              <a:rPr lang="en-GB" dirty="0">
                <a:highlight>
                  <a:srgbClr val="FFFF00"/>
                </a:highlight>
              </a:rPr>
              <a:t>4.</a:t>
            </a:r>
          </a:p>
          <a:p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0352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ECD28-23FF-4E2B-A596-E961DC6A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4 </a:t>
            </a:r>
            <a:r>
              <a:rPr lang="en-GB" dirty="0"/>
              <a:t>   </a:t>
            </a:r>
            <a:r>
              <a:rPr lang="en-GB" sz="2800" dirty="0"/>
              <a:t>Write the weather in each country in each season </a:t>
            </a:r>
            <a:r>
              <a:rPr lang="en-GB" sz="2800" dirty="0">
                <a:solidFill>
                  <a:srgbClr val="FF0000"/>
                </a:solidFill>
              </a:rPr>
              <a:t>Answers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709E66-421C-47B9-9002-1CEB92427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2" t="18641" r="1414" b="17996"/>
          <a:stretch/>
        </p:blipFill>
        <p:spPr>
          <a:xfrm>
            <a:off x="736600" y="1690688"/>
            <a:ext cx="6979088" cy="4085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16B90-793E-4A2F-A83D-3452A5C0BF41}"/>
              </a:ext>
            </a:extLst>
          </p:cNvPr>
          <p:cNvSpPr txBox="1"/>
          <p:nvPr/>
        </p:nvSpPr>
        <p:spPr>
          <a:xfrm>
            <a:off x="7817288" y="1690688"/>
            <a:ext cx="3866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eg</a:t>
            </a:r>
            <a:endParaRPr lang="en-GB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Argentina. Snows in winter+ </a:t>
            </a:r>
          </a:p>
          <a:p>
            <a:r>
              <a:rPr lang="en-GB" dirty="0">
                <a:solidFill>
                  <a:srgbClr val="FF0000"/>
                </a:solidFill>
              </a:rPr>
              <a:t>sunny in the summer</a:t>
            </a:r>
          </a:p>
          <a:p>
            <a:pPr marL="342900" indent="-342900">
              <a:buAutoNum type="arabicPeriod" startAt="2"/>
            </a:pPr>
            <a:r>
              <a:rPr lang="en-GB" dirty="0">
                <a:solidFill>
                  <a:srgbClr val="FF0000"/>
                </a:solidFill>
              </a:rPr>
              <a:t>Chile. in summer nice weather</a:t>
            </a:r>
          </a:p>
          <a:p>
            <a:r>
              <a:rPr lang="en-GB" dirty="0">
                <a:solidFill>
                  <a:srgbClr val="FF0000"/>
                </a:solidFill>
              </a:rPr>
              <a:t>+  rains sometimes</a:t>
            </a:r>
          </a:p>
          <a:p>
            <a:r>
              <a:rPr lang="en-GB" dirty="0">
                <a:solidFill>
                  <a:srgbClr val="FF0000"/>
                </a:solidFill>
              </a:rPr>
              <a:t>3.   Peru. In spring, summer, autumn </a:t>
            </a:r>
          </a:p>
          <a:p>
            <a:r>
              <a:rPr lang="en-GB" dirty="0">
                <a:solidFill>
                  <a:srgbClr val="FF0000"/>
                </a:solidFill>
              </a:rPr>
              <a:t>and winter it is sunny. Never rains</a:t>
            </a:r>
          </a:p>
          <a:p>
            <a:r>
              <a:rPr lang="en-GB" dirty="0">
                <a:solidFill>
                  <a:srgbClr val="FF0000"/>
                </a:solidFill>
              </a:rPr>
              <a:t>4. Bolivia. In summer it is hot, rains sometimes. In autumn and winter it is cold</a:t>
            </a:r>
          </a:p>
          <a:p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17604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ECD28-23FF-4E2B-A596-E961DC6A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sports do you do?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3C4B1F-7C2F-45FC-9C2A-56EC9C7D5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03" t="41298" r="9373" b="28238"/>
          <a:stretch/>
        </p:blipFill>
        <p:spPr>
          <a:xfrm>
            <a:off x="241300" y="1565276"/>
            <a:ext cx="6642100" cy="1931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F4A539-B604-4C0C-B858-5D324A352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2" t="24030" r="7755" b="22109"/>
          <a:stretch/>
        </p:blipFill>
        <p:spPr>
          <a:xfrm>
            <a:off x="5245100" y="3429000"/>
            <a:ext cx="6235700" cy="326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64E9B1-A47B-4195-8808-DB114205E9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03" t="-152" r="19632" b="77480"/>
          <a:stretch/>
        </p:blipFill>
        <p:spPr>
          <a:xfrm>
            <a:off x="6883400" y="649429"/>
            <a:ext cx="3759200" cy="75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6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ECD28-23FF-4E2B-A596-E961DC6A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5  </a:t>
            </a:r>
            <a:r>
              <a:rPr lang="en-GB" sz="3200" dirty="0"/>
              <a:t>Read the rap and</a:t>
            </a:r>
            <a:br>
              <a:rPr lang="en-GB" sz="3200" dirty="0"/>
            </a:br>
            <a:r>
              <a:rPr lang="en-GB" sz="3200" dirty="0"/>
              <a:t> fill in the gaps 1-6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D2FAEE-0287-41FF-A0D6-E1B3BAAB3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36" t="20796" r="36458" b="29004"/>
          <a:stretch/>
        </p:blipFill>
        <p:spPr>
          <a:xfrm>
            <a:off x="5689600" y="149130"/>
            <a:ext cx="6210300" cy="4255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654BF2-A9FD-409B-BF2C-8E7BFB645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" t="48018" b="39688"/>
          <a:stretch/>
        </p:blipFill>
        <p:spPr>
          <a:xfrm>
            <a:off x="711200" y="4740135"/>
            <a:ext cx="11297584" cy="1134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81DAED-C591-45BF-91AD-FA2ACDFAE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1690688"/>
            <a:ext cx="1688738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4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ECD28-23FF-4E2B-A596-E961DC6A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5  </a:t>
            </a:r>
            <a:r>
              <a:rPr lang="en-GB" sz="3200" dirty="0"/>
              <a:t>Read the rap and</a:t>
            </a:r>
            <a:br>
              <a:rPr lang="en-GB" sz="3200" dirty="0"/>
            </a:br>
            <a:r>
              <a:rPr lang="en-GB" sz="3200" dirty="0"/>
              <a:t> fill in the gaps 1-6 </a:t>
            </a:r>
            <a:r>
              <a:rPr lang="en-GB" sz="3200" dirty="0">
                <a:solidFill>
                  <a:srgbClr val="FF0000"/>
                </a:solidFill>
              </a:rPr>
              <a:t>Answers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D2FAEE-0287-41FF-A0D6-E1B3BAAB3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36" t="20796" r="36458" b="29004"/>
          <a:stretch/>
        </p:blipFill>
        <p:spPr>
          <a:xfrm>
            <a:off x="5689600" y="149130"/>
            <a:ext cx="6210300" cy="3533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654BF2-A9FD-409B-BF2C-8E7BFB645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" t="48018" b="39688"/>
          <a:stretch/>
        </p:blipFill>
        <p:spPr>
          <a:xfrm>
            <a:off x="711200" y="3885561"/>
            <a:ext cx="11297584" cy="915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81DAED-C591-45BF-91AD-FA2ACDFAE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1690689"/>
            <a:ext cx="1688738" cy="1738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5DE74C-C630-45CE-9349-8BF5EDB003F3}"/>
              </a:ext>
            </a:extLst>
          </p:cNvPr>
          <p:cNvSpPr txBox="1"/>
          <p:nvPr/>
        </p:nvSpPr>
        <p:spPr>
          <a:xfrm>
            <a:off x="1441269" y="5000934"/>
            <a:ext cx="88265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athletics			4. tennis</a:t>
            </a: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fun				5. football</a:t>
            </a: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he likes it a lot		6. swimming or  </a:t>
            </a:r>
            <a:r>
              <a:rPr lang="en-GB" sz="2800" dirty="0" err="1">
                <a:solidFill>
                  <a:srgbClr val="FF0000"/>
                </a:solidFill>
              </a:rPr>
              <a:t>horeseriding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470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0929-C447-45F5-8BDA-2695D2B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6    </a:t>
            </a:r>
            <a:r>
              <a:rPr lang="en-GB" sz="2800" dirty="0"/>
              <a:t>Translate what Carlos, Juan and Valentina say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5F4487-D67B-4DF0-9F77-131F5FF50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33" t="33752" r="34255" b="22556"/>
          <a:stretch/>
        </p:blipFill>
        <p:spPr>
          <a:xfrm>
            <a:off x="215900" y="2052636"/>
            <a:ext cx="6184900" cy="326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70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0929-C447-45F5-8BDA-2695D2B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6    </a:t>
            </a:r>
            <a:r>
              <a:rPr lang="en-GB" sz="2800" dirty="0"/>
              <a:t>Translate what Carlos, Juan and Valentina say  </a:t>
            </a:r>
            <a:r>
              <a:rPr lang="en-GB" sz="2800" dirty="0">
                <a:solidFill>
                  <a:srgbClr val="FF0000"/>
                </a:solidFill>
              </a:rPr>
              <a:t>Answers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5F4487-D67B-4DF0-9F77-131F5FF50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33" t="33752" r="34255" b="22556"/>
          <a:stretch/>
        </p:blipFill>
        <p:spPr>
          <a:xfrm>
            <a:off x="215900" y="2052636"/>
            <a:ext cx="6184900" cy="3266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93830-C9F4-47C2-9656-0620A7DE1E52}"/>
              </a:ext>
            </a:extLst>
          </p:cNvPr>
          <p:cNvSpPr txBox="1"/>
          <p:nvPr/>
        </p:nvSpPr>
        <p:spPr>
          <a:xfrm>
            <a:off x="6400800" y="1917700"/>
            <a:ext cx="57790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1. Hello! My name is Carlos. I am honest and quite patient</a:t>
            </a:r>
          </a:p>
          <a:p>
            <a:r>
              <a:rPr lang="en-GB" dirty="0">
                <a:solidFill>
                  <a:srgbClr val="FF0000"/>
                </a:solidFill>
              </a:rPr>
              <a:t>In my spare time I play the saxophone and I surf the Net.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2. My name is Juan. I am optimistic and very positive. My</a:t>
            </a:r>
          </a:p>
          <a:p>
            <a:r>
              <a:rPr lang="en-GB" dirty="0">
                <a:solidFill>
                  <a:srgbClr val="FF0000"/>
                </a:solidFill>
              </a:rPr>
              <a:t>favourite sport is cycling and my favourite animal is a tiger.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3. My name is Valentina. I live in Buenos Aires, in Argentina.</a:t>
            </a:r>
          </a:p>
          <a:p>
            <a:r>
              <a:rPr lang="en-GB" dirty="0">
                <a:solidFill>
                  <a:srgbClr val="FF0000"/>
                </a:solidFill>
              </a:rPr>
              <a:t>In winter I do skiing. I love it. It’s great!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020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0929-C447-45F5-8BDA-2695D2B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highlight>
                  <a:srgbClr val="FFFF00"/>
                </a:highlight>
              </a:rPr>
              <a:t>Task 7 </a:t>
            </a:r>
            <a:r>
              <a:rPr lang="en-GB" dirty="0"/>
              <a:t>Question words- fill in the gaps with the correct question word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9BADFC-1FB4-4859-9BE4-A78765865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7" t="21379" r="1433" b="22875"/>
          <a:stretch/>
        </p:blipFill>
        <p:spPr>
          <a:xfrm>
            <a:off x="1270000" y="2343552"/>
            <a:ext cx="7493000" cy="34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68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0929-C447-45F5-8BDA-2695D2B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highlight>
                  <a:srgbClr val="FFFF00"/>
                </a:highlight>
              </a:rPr>
              <a:t>Task 7 </a:t>
            </a:r>
            <a:r>
              <a:rPr lang="en-GB" dirty="0"/>
              <a:t>Question words- fill in the gaps </a:t>
            </a:r>
            <a:r>
              <a:rPr lang="en-GB" dirty="0">
                <a:solidFill>
                  <a:srgbClr val="FF0000"/>
                </a:solidFill>
              </a:rPr>
              <a:t>Answers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9BADFC-1FB4-4859-9BE4-A78765865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7" t="21379" r="1433" b="22875"/>
          <a:stretch/>
        </p:blipFill>
        <p:spPr>
          <a:xfrm>
            <a:off x="1270000" y="2343552"/>
            <a:ext cx="7493000" cy="3423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E99CE-7C53-4264-A7A3-9C326F33F64C}"/>
              </a:ext>
            </a:extLst>
          </p:cNvPr>
          <p:cNvSpPr txBox="1"/>
          <p:nvPr/>
        </p:nvSpPr>
        <p:spPr>
          <a:xfrm>
            <a:off x="9042400" y="2451100"/>
            <a:ext cx="196355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¿</a:t>
            </a:r>
            <a:r>
              <a:rPr lang="en-GB" sz="2800" dirty="0" err="1">
                <a:solidFill>
                  <a:srgbClr val="FF0000"/>
                </a:solidFill>
              </a:rPr>
              <a:t>Cuándo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¿</a:t>
            </a:r>
            <a:r>
              <a:rPr lang="en-GB" sz="2800" dirty="0" err="1">
                <a:solidFill>
                  <a:srgbClr val="FF0000"/>
                </a:solidFill>
              </a:rPr>
              <a:t>Dónde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¿</a:t>
            </a:r>
            <a:r>
              <a:rPr lang="en-GB" sz="2800" dirty="0" err="1">
                <a:solidFill>
                  <a:srgbClr val="FF0000"/>
                </a:solidFill>
              </a:rPr>
              <a:t>Qué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¿</a:t>
            </a:r>
            <a:r>
              <a:rPr lang="en-GB" sz="2800" dirty="0" err="1">
                <a:solidFill>
                  <a:srgbClr val="FF0000"/>
                </a:solidFill>
              </a:rPr>
              <a:t>Qué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¿</a:t>
            </a:r>
            <a:r>
              <a:rPr lang="en-GB" sz="2800" dirty="0" err="1">
                <a:solidFill>
                  <a:srgbClr val="FF0000"/>
                </a:solidFill>
              </a:rPr>
              <a:t>Cómo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¿</a:t>
            </a:r>
            <a:r>
              <a:rPr lang="en-GB" sz="2800" dirty="0" err="1">
                <a:solidFill>
                  <a:srgbClr val="FF0000"/>
                </a:solidFill>
              </a:rPr>
              <a:t>Qué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FF0000"/>
                </a:solidFill>
              </a:rPr>
              <a:t>¿</a:t>
            </a:r>
            <a:r>
              <a:rPr lang="en-GB" sz="2800" dirty="0" err="1">
                <a:solidFill>
                  <a:srgbClr val="FF0000"/>
                </a:solidFill>
              </a:rPr>
              <a:t>Cuántos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543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893" y="47193"/>
            <a:ext cx="8700653" cy="273090"/>
          </a:xfrm>
        </p:spPr>
        <p:txBody>
          <a:bodyPr numCol="1">
            <a:noAutofit/>
          </a:bodyPr>
          <a:lstStyle/>
          <a:p>
            <a:r>
              <a:rPr lang="en-US" sz="1800" b="1" dirty="0"/>
              <a:t>Spanish	|	Year 7	|	</a:t>
            </a:r>
            <a:r>
              <a:rPr lang="en-GB" sz="1800" b="1" dirty="0"/>
              <a:t>Modulo 2: Mi </a:t>
            </a:r>
            <a:r>
              <a:rPr lang="en-GB" sz="1800" b="1" dirty="0" err="1"/>
              <a:t>Tiempo</a:t>
            </a:r>
            <a:r>
              <a:rPr lang="en-GB" sz="1800" b="1" dirty="0"/>
              <a:t> Libre Vocabulary</a:t>
            </a:r>
            <a:endParaRPr lang="en-US" sz="1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294061" y="383328"/>
          <a:ext cx="2552902" cy="47453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17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96">
                <a:tc gridSpan="2">
                  <a:txBody>
                    <a:bodyPr/>
                    <a:lstStyle/>
                    <a:p>
                      <a:r>
                        <a:rPr lang="en-GB" altLang="en-GB" sz="1000" dirty="0"/>
                        <a:t>1. ¿</a:t>
                      </a:r>
                      <a:r>
                        <a:rPr lang="en-GB" sz="1000" dirty="0"/>
                        <a:t>Qué </a:t>
                      </a:r>
                      <a:r>
                        <a:rPr lang="en-GB" sz="1000" dirty="0" err="1"/>
                        <a:t>te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gusta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hacer</a:t>
                      </a:r>
                      <a:r>
                        <a:rPr lang="en-GB" sz="1000" dirty="0"/>
                        <a:t>?</a:t>
                      </a:r>
                    </a:p>
                    <a:p>
                      <a:r>
                        <a:rPr lang="en-GB" sz="1000" dirty="0"/>
                        <a:t>     What do you like to do?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/>
                        <a:t>Me </a:t>
                      </a:r>
                      <a:r>
                        <a:rPr lang="en-GB" sz="900" dirty="0" err="1"/>
                        <a:t>gusta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I like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/>
                        <a:t>Me </a:t>
                      </a:r>
                      <a:r>
                        <a:rPr lang="en-GB" sz="900" dirty="0" err="1"/>
                        <a:t>gusta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mucho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I really like</a:t>
                      </a:r>
                      <a:endParaRPr lang="en-GB" sz="900" dirty="0">
                        <a:latin typeface="Century Gothic" panose="020B0502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/>
                        <a:t>No me </a:t>
                      </a:r>
                      <a:r>
                        <a:rPr lang="en-GB" sz="900" dirty="0" err="1"/>
                        <a:t>gusta</a:t>
                      </a:r>
                      <a:r>
                        <a:rPr lang="en-GB" sz="9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I</a:t>
                      </a:r>
                      <a:r>
                        <a:rPr lang="en-GB" sz="900" baseline="0" dirty="0"/>
                        <a:t> don’t like at all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/>
                        <a:t>No me </a:t>
                      </a:r>
                      <a:r>
                        <a:rPr lang="en-GB" sz="900" dirty="0" err="1"/>
                        <a:t>gusta</a:t>
                      </a:r>
                      <a:r>
                        <a:rPr lang="en-GB" sz="900" dirty="0"/>
                        <a:t> nada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I</a:t>
                      </a:r>
                      <a:r>
                        <a:rPr lang="en-GB" sz="900" baseline="0" dirty="0"/>
                        <a:t> don’t like at all</a:t>
                      </a:r>
                      <a:endParaRPr lang="en-GB" sz="900" dirty="0">
                        <a:latin typeface="Century Gothic" panose="020B0502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 err="1"/>
                        <a:t>Chatear</a:t>
                      </a:r>
                      <a:r>
                        <a:rPr lang="en-GB" sz="9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To chat online</a:t>
                      </a:r>
                      <a:endParaRPr lang="en-GB" sz="900" dirty="0">
                        <a:latin typeface="Century Gothic" panose="020B0502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1016015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 err="1"/>
                        <a:t>Escribir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correos</a:t>
                      </a:r>
                      <a:r>
                        <a:rPr lang="en-GB" sz="9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To write emails</a:t>
                      </a:r>
                      <a:endParaRPr lang="en-GB" sz="900" dirty="0">
                        <a:latin typeface="Century Gothic" panose="020B0502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22819889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 err="1"/>
                        <a:t>Escuchar</a:t>
                      </a:r>
                      <a:r>
                        <a:rPr lang="en-GB" sz="900" dirty="0"/>
                        <a:t> </a:t>
                      </a:r>
                      <a:r>
                        <a:rPr lang="en-GB" sz="900" dirty="0" err="1"/>
                        <a:t>música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To</a:t>
                      </a:r>
                      <a:r>
                        <a:rPr lang="en-GB" sz="900" baseline="0" dirty="0"/>
                        <a:t> listen to music</a:t>
                      </a:r>
                      <a:endParaRPr lang="en-GB" sz="900" dirty="0">
                        <a:latin typeface="Century Gothic" panose="020B0502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12694925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 err="1"/>
                        <a:t>Jugar</a:t>
                      </a:r>
                      <a:r>
                        <a:rPr lang="en-GB" sz="900" dirty="0"/>
                        <a:t> a los </a:t>
                      </a:r>
                      <a:r>
                        <a:rPr lang="en-GB" sz="900" dirty="0" err="1"/>
                        <a:t>videojuegos</a:t>
                      </a:r>
                      <a:r>
                        <a:rPr lang="en-GB" sz="9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To play videogames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8471858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/>
                        <a:t>Leer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To read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7813345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/>
                        <a:t>Mandar SMS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To send SMS</a:t>
                      </a:r>
                      <a:endParaRPr lang="en-GB" sz="900" dirty="0">
                        <a:latin typeface="Century Gothic" panose="020B0502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18034791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 err="1"/>
                        <a:t>Navegar</a:t>
                      </a:r>
                      <a:r>
                        <a:rPr lang="en-GB" sz="900" baseline="0" dirty="0"/>
                        <a:t> por internet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aseline="0" dirty="0"/>
                        <a:t>To surf the net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56689635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baseline="0" dirty="0" err="1"/>
                        <a:t>Salir</a:t>
                      </a:r>
                      <a:r>
                        <a:rPr lang="en-GB" sz="900" baseline="0" dirty="0"/>
                        <a:t> con mis amigos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aseline="0" dirty="0"/>
                        <a:t>To go out with my friends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2202639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baseline="0" dirty="0"/>
                        <a:t>Ver la </a:t>
                      </a:r>
                      <a:r>
                        <a:rPr lang="en-GB" sz="900" baseline="0" dirty="0" err="1"/>
                        <a:t>televisión</a:t>
                      </a:r>
                      <a:r>
                        <a:rPr lang="en-GB" sz="900" baseline="0" dirty="0"/>
                        <a:t>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aseline="0" dirty="0"/>
                        <a:t>To watch TV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900761472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baseline="0" dirty="0" err="1"/>
                        <a:t>Porque</a:t>
                      </a:r>
                      <a:r>
                        <a:rPr lang="en-GB" sz="900" baseline="0" dirty="0"/>
                        <a:t> es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900" baseline="0" dirty="0"/>
                        <a:t>Because it is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34590075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baseline="0" dirty="0" err="1"/>
                        <a:t>Porque</a:t>
                      </a:r>
                      <a:r>
                        <a:rPr lang="en-GB" sz="900" baseline="0" dirty="0"/>
                        <a:t> no es…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900" baseline="0" dirty="0"/>
                        <a:t>Because it is not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97800715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baseline="0" dirty="0" err="1"/>
                        <a:t>interesante</a:t>
                      </a:r>
                      <a:r>
                        <a:rPr lang="en-GB" sz="900" baseline="0" dirty="0"/>
                        <a:t>.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aseline="0" dirty="0"/>
                        <a:t>Interesting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9757457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baseline="0" dirty="0" err="1"/>
                        <a:t>Guay</a:t>
                      </a:r>
                      <a:r>
                        <a:rPr lang="en-GB" sz="900" baseline="0" dirty="0"/>
                        <a:t>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aseline="0" dirty="0"/>
                        <a:t>Cool</a:t>
                      </a:r>
                      <a:endParaRPr lang="en-GB" sz="900" baseline="0" dirty="0">
                        <a:latin typeface="Century Gothic" panose="020B0502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81721137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baseline="0" dirty="0" err="1"/>
                        <a:t>Divertido</a:t>
                      </a:r>
                      <a:r>
                        <a:rPr lang="en-GB" sz="900" baseline="0" dirty="0"/>
                        <a:t>/a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aseline="0" dirty="0"/>
                        <a:t>Amusing, funny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8311159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baseline="0" dirty="0" err="1"/>
                        <a:t>Estúpido</a:t>
                      </a:r>
                      <a:r>
                        <a:rPr lang="en-GB" sz="900" baseline="0" dirty="0"/>
                        <a:t>/a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900" baseline="0" dirty="0"/>
                        <a:t>Stupid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014294532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baseline="0" dirty="0" err="1"/>
                        <a:t>Aburrido</a:t>
                      </a:r>
                      <a:r>
                        <a:rPr lang="en-GB" sz="900" baseline="0" dirty="0"/>
                        <a:t>/a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900" baseline="0" dirty="0"/>
                        <a:t>Boring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906924064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143000" y="320283"/>
            <a:ext cx="990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7F0745E-A3BB-4394-9507-11B45CDA438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94061" y="5175656"/>
          <a:ext cx="2552902" cy="16478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17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96">
                <a:tc gridSpan="2">
                  <a:txBody>
                    <a:bodyPr/>
                    <a:lstStyle/>
                    <a:p>
                      <a:r>
                        <a:rPr lang="en-GB" altLang="en-GB" sz="1000" dirty="0"/>
                        <a:t>2. ¿</a:t>
                      </a:r>
                      <a:r>
                        <a:rPr lang="es-ES" sz="1000" dirty="0"/>
                        <a:t>Que haces en tu tiempo libre?</a:t>
                      </a:r>
                      <a:endParaRPr lang="en-GB" sz="1000" dirty="0"/>
                    </a:p>
                    <a:p>
                      <a:r>
                        <a:rPr lang="en-GB" sz="1000" dirty="0"/>
                        <a:t>    What do you do in your spare time?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dirty="0" err="1"/>
                        <a:t>Bailo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I dance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kern="1200" dirty="0">
                          <a:effectLst/>
                        </a:rPr>
                        <a:t>Canto karaoke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effectLst/>
                        </a:rPr>
                        <a:t>I sing Karaoke</a:t>
                      </a:r>
                      <a:endParaRPr lang="en-GB" sz="900" b="0" i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kern="1200" dirty="0" err="1">
                          <a:effectLst/>
                        </a:rPr>
                        <a:t>Hablo</a:t>
                      </a:r>
                      <a:r>
                        <a:rPr lang="en-GB" sz="900" kern="1200" dirty="0">
                          <a:effectLst/>
                        </a:rPr>
                        <a:t> con</a:t>
                      </a:r>
                      <a:r>
                        <a:rPr lang="en-GB" sz="900" kern="1200" baseline="0" dirty="0">
                          <a:effectLst/>
                        </a:rPr>
                        <a:t> mis amigos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baseline="0" dirty="0">
                          <a:effectLst/>
                        </a:rPr>
                        <a:t>I talk with my friends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kern="1200" baseline="0" dirty="0">
                          <a:effectLst/>
                        </a:rPr>
                        <a:t>Monto </a:t>
                      </a:r>
                      <a:r>
                        <a:rPr lang="en-GB" sz="900" kern="1200" baseline="0" dirty="0" err="1">
                          <a:effectLst/>
                        </a:rPr>
                        <a:t>en</a:t>
                      </a:r>
                      <a:r>
                        <a:rPr lang="en-GB" sz="900" kern="1200" baseline="0" dirty="0">
                          <a:effectLst/>
                        </a:rPr>
                        <a:t> </a:t>
                      </a:r>
                      <a:r>
                        <a:rPr lang="en-GB" sz="900" kern="1200" baseline="0" dirty="0" err="1">
                          <a:effectLst/>
                        </a:rPr>
                        <a:t>bici</a:t>
                      </a:r>
                      <a:r>
                        <a:rPr lang="en-GB" sz="900" kern="1200" baseline="0" dirty="0">
                          <a:effectLst/>
                        </a:rPr>
                        <a:t>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baseline="0" dirty="0">
                          <a:effectLst/>
                        </a:rPr>
                        <a:t>I ride my bike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kern="1200" baseline="0" dirty="0">
                          <a:effectLst/>
                        </a:rPr>
                        <a:t>Saco </a:t>
                      </a:r>
                      <a:r>
                        <a:rPr lang="en-GB" sz="900" kern="1200" baseline="0" dirty="0" err="1">
                          <a:effectLst/>
                        </a:rPr>
                        <a:t>fotos</a:t>
                      </a:r>
                      <a:r>
                        <a:rPr lang="en-GB" sz="900" kern="1200" baseline="0" dirty="0">
                          <a:effectLst/>
                        </a:rPr>
                        <a:t>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baseline="0" dirty="0">
                          <a:effectLst/>
                        </a:rPr>
                        <a:t>I take photos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1016015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900" kern="1200" baseline="0" dirty="0" err="1">
                          <a:effectLst/>
                        </a:rPr>
                        <a:t>Toco</a:t>
                      </a:r>
                      <a:r>
                        <a:rPr lang="en-GB" sz="900" kern="1200" baseline="0" dirty="0">
                          <a:effectLst/>
                        </a:rPr>
                        <a:t> la </a:t>
                      </a:r>
                      <a:r>
                        <a:rPr lang="en-GB" sz="900" kern="1200" baseline="0" dirty="0" err="1">
                          <a:effectLst/>
                        </a:rPr>
                        <a:t>guitarra</a:t>
                      </a:r>
                      <a:r>
                        <a:rPr lang="en-GB" sz="900" kern="1200" baseline="0" dirty="0">
                          <a:effectLst/>
                        </a:rPr>
                        <a:t> 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baseline="0" dirty="0">
                          <a:effectLst/>
                        </a:rPr>
                        <a:t>I play the guitar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1946721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771A14E-650D-4B46-969B-F5C06DA548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99364" y="383328"/>
          <a:ext cx="2066621" cy="17240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6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96">
                <a:tc gridSpan="2">
                  <a:txBody>
                    <a:bodyPr/>
                    <a:lstStyle/>
                    <a:p>
                      <a:pPr algn="l"/>
                      <a:r>
                        <a:rPr lang="en-GB" altLang="en-GB" sz="1000" dirty="0"/>
                        <a:t>3. ¿</a:t>
                      </a:r>
                      <a:r>
                        <a:rPr lang="en-GB" altLang="en-GB" sz="1000" dirty="0" err="1"/>
                        <a:t>Qué</a:t>
                      </a:r>
                      <a:r>
                        <a:rPr lang="en-GB" altLang="en-GB" sz="1000" dirty="0"/>
                        <a:t> </a:t>
                      </a:r>
                      <a:r>
                        <a:rPr lang="en-GB" altLang="en-GB" sz="1000" dirty="0" err="1"/>
                        <a:t>tiempo</a:t>
                      </a:r>
                      <a:r>
                        <a:rPr lang="en-GB" altLang="en-GB" sz="1000" dirty="0"/>
                        <a:t> </a:t>
                      </a:r>
                      <a:r>
                        <a:rPr lang="en-GB" altLang="en-GB" sz="1000" dirty="0" err="1"/>
                        <a:t>hace</a:t>
                      </a:r>
                      <a:r>
                        <a:rPr lang="en-GB" altLang="en-GB" sz="1000" dirty="0"/>
                        <a:t>?</a:t>
                      </a:r>
                    </a:p>
                    <a:p>
                      <a:pPr algn="l"/>
                      <a:r>
                        <a:rPr lang="en-GB" altLang="en-GB" sz="1000" dirty="0"/>
                        <a:t>    What’s the weather like?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u="none" kern="1200" dirty="0" err="1">
                          <a:effectLst/>
                        </a:rPr>
                        <a:t>Hace</a:t>
                      </a:r>
                      <a:r>
                        <a:rPr lang="en-GB" sz="1000" u="none" kern="1200" dirty="0">
                          <a:effectLst/>
                        </a:rPr>
                        <a:t> </a:t>
                      </a:r>
                      <a:r>
                        <a:rPr lang="en-GB" sz="1000" u="none" kern="1200" dirty="0" err="1">
                          <a:effectLst/>
                        </a:rPr>
                        <a:t>calor</a:t>
                      </a:r>
                      <a:r>
                        <a:rPr lang="en-GB" sz="1000" u="none" kern="1200" dirty="0">
                          <a:effectLst/>
                        </a:rPr>
                        <a:t> 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kern="1200" dirty="0">
                          <a:effectLst/>
                        </a:rPr>
                        <a:t>It’s hot</a:t>
                      </a:r>
                      <a:endParaRPr lang="en-GB" sz="1000" b="0" u="none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u="none" kern="1200" dirty="0" err="1">
                          <a:effectLst/>
                        </a:rPr>
                        <a:t>Hace</a:t>
                      </a:r>
                      <a:r>
                        <a:rPr lang="en-GB" sz="1000" u="none" kern="1200" baseline="0" dirty="0">
                          <a:effectLst/>
                        </a:rPr>
                        <a:t> </a:t>
                      </a:r>
                      <a:r>
                        <a:rPr lang="en-GB" sz="1000" u="none" kern="1200" baseline="0" dirty="0" err="1">
                          <a:effectLst/>
                        </a:rPr>
                        <a:t>frío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kern="1200" baseline="0" dirty="0">
                          <a:effectLst/>
                        </a:rPr>
                        <a:t>It’s cold</a:t>
                      </a:r>
                      <a:endParaRPr lang="en-GB" sz="1000" b="0" i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u="none" kern="1200" baseline="0" dirty="0" err="1">
                          <a:effectLst/>
                        </a:rPr>
                        <a:t>Hace</a:t>
                      </a:r>
                      <a:r>
                        <a:rPr lang="en-GB" sz="1000" u="none" kern="1200" baseline="0" dirty="0">
                          <a:effectLst/>
                        </a:rPr>
                        <a:t> sol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kern="1200" baseline="0" dirty="0">
                          <a:effectLst/>
                        </a:rPr>
                        <a:t>It’s sunny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900" u="none" kern="1200" baseline="0" dirty="0" err="1">
                          <a:effectLst/>
                        </a:rPr>
                        <a:t>Hace</a:t>
                      </a:r>
                      <a:r>
                        <a:rPr lang="en-GB" sz="900" u="none" kern="1200" baseline="0" dirty="0">
                          <a:effectLst/>
                        </a:rPr>
                        <a:t> </a:t>
                      </a:r>
                      <a:r>
                        <a:rPr lang="en-GB" sz="900" u="none" kern="1200" baseline="0" dirty="0" err="1">
                          <a:effectLst/>
                        </a:rPr>
                        <a:t>buen</a:t>
                      </a:r>
                      <a:r>
                        <a:rPr lang="en-GB" sz="900" u="none" kern="1200" baseline="0" dirty="0">
                          <a:effectLst/>
                        </a:rPr>
                        <a:t> </a:t>
                      </a:r>
                      <a:r>
                        <a:rPr lang="en-GB" sz="900" u="none" kern="1200" baseline="0" dirty="0" err="1">
                          <a:effectLst/>
                        </a:rPr>
                        <a:t>tiempo</a:t>
                      </a:r>
                      <a:endParaRPr lang="en-GB" sz="9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u="none" kern="1200" baseline="0" dirty="0">
                          <a:effectLst/>
                        </a:rPr>
                        <a:t>It’s nice weather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u="none" kern="1200" baseline="0" dirty="0" err="1">
                          <a:effectLst/>
                        </a:rPr>
                        <a:t>Llueve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kern="1200" baseline="0" dirty="0">
                          <a:effectLst/>
                        </a:rPr>
                        <a:t>It’s raining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1016015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u="none" kern="1200" baseline="0" dirty="0" err="1">
                          <a:effectLst/>
                        </a:rPr>
                        <a:t>Nieva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kern="1200" baseline="0" dirty="0">
                          <a:effectLst/>
                        </a:rPr>
                        <a:t>It’s snowing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2281988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6E90FA4-75FE-4181-B59F-47A73B396D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99363" y="2211963"/>
          <a:ext cx="2038912" cy="128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5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96">
                <a:tc gridSpan="2">
                  <a:txBody>
                    <a:bodyPr/>
                    <a:lstStyle/>
                    <a:p>
                      <a:pPr algn="l"/>
                      <a:r>
                        <a:rPr lang="en-GB" altLang="en-GB" sz="1000" dirty="0"/>
                        <a:t>4. Las </a:t>
                      </a:r>
                      <a:r>
                        <a:rPr lang="en-GB" altLang="en-GB" sz="1000" dirty="0" err="1"/>
                        <a:t>estaciones</a:t>
                      </a:r>
                      <a:endParaRPr lang="en-GB" altLang="en-GB" sz="1000" dirty="0"/>
                    </a:p>
                    <a:p>
                      <a:pPr algn="l"/>
                      <a:r>
                        <a:rPr lang="en-GB" altLang="en-GB" sz="1000" dirty="0"/>
                        <a:t>    The season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u="none" kern="1200" dirty="0">
                          <a:effectLst/>
                        </a:rPr>
                        <a:t>La primavera</a:t>
                      </a:r>
                      <a:r>
                        <a:rPr lang="en-GB" sz="1000" u="none" kern="1200" baseline="0" dirty="0">
                          <a:effectLst/>
                        </a:rPr>
                        <a:t> 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kern="1200" dirty="0">
                          <a:effectLst/>
                        </a:rPr>
                        <a:t>Spring</a:t>
                      </a:r>
                      <a:endParaRPr lang="en-GB" sz="1000" b="0" u="none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u="none" kern="1200" baseline="0" dirty="0">
                          <a:effectLst/>
                        </a:rPr>
                        <a:t>El </a:t>
                      </a:r>
                      <a:r>
                        <a:rPr lang="en-GB" sz="1000" u="none" kern="1200" baseline="0" dirty="0" err="1">
                          <a:effectLst/>
                        </a:rPr>
                        <a:t>verano</a:t>
                      </a:r>
                      <a:r>
                        <a:rPr lang="en-GB" sz="1000" u="none" kern="1200" baseline="0" dirty="0">
                          <a:effectLst/>
                        </a:rPr>
                        <a:t> 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>
                          <a:effectLst/>
                        </a:rPr>
                        <a:t>Summer</a:t>
                      </a:r>
                      <a:endParaRPr lang="en-GB" sz="1000" b="0" i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u="none" kern="1200" baseline="0" dirty="0">
                          <a:effectLst/>
                        </a:rPr>
                        <a:t>El </a:t>
                      </a:r>
                      <a:r>
                        <a:rPr lang="en-GB" sz="1000" u="none" kern="1200" baseline="0" dirty="0" err="1">
                          <a:effectLst/>
                        </a:rPr>
                        <a:t>otoño</a:t>
                      </a:r>
                      <a:r>
                        <a:rPr lang="en-GB" sz="1000" u="none" kern="1200" baseline="0" dirty="0">
                          <a:effectLst/>
                        </a:rPr>
                        <a:t> 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 err="1">
                          <a:effectLst/>
                        </a:rPr>
                        <a:t>Autmn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u="none" kern="1200" baseline="0" dirty="0">
                          <a:effectLst/>
                        </a:rPr>
                        <a:t>El </a:t>
                      </a:r>
                      <a:r>
                        <a:rPr lang="en-GB" sz="1000" u="none" kern="1200" baseline="0" dirty="0" err="1">
                          <a:effectLst/>
                        </a:rPr>
                        <a:t>Invierno</a:t>
                      </a:r>
                      <a:r>
                        <a:rPr lang="en-GB" sz="1000" u="none" kern="1200" baseline="0" dirty="0">
                          <a:effectLst/>
                        </a:rPr>
                        <a:t> 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Winter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E2A7166-76B7-423C-A901-DA87F24EF59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76270" y="3648167"/>
          <a:ext cx="2029676" cy="19659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96">
                <a:tc gridSpan="2">
                  <a:txBody>
                    <a:bodyPr/>
                    <a:lstStyle/>
                    <a:p>
                      <a:pPr algn="l"/>
                      <a:r>
                        <a:rPr lang="en-GB" altLang="en-GB" sz="1000" dirty="0"/>
                        <a:t>5. Los </a:t>
                      </a:r>
                      <a:r>
                        <a:rPr lang="en-GB" altLang="en-GB" sz="1000" dirty="0" err="1"/>
                        <a:t>días</a:t>
                      </a:r>
                      <a:r>
                        <a:rPr lang="en-GB" altLang="en-GB" sz="1000" dirty="0"/>
                        <a:t> de la </a:t>
                      </a:r>
                      <a:r>
                        <a:rPr lang="en-GB" altLang="en-GB" sz="1000" dirty="0" err="1"/>
                        <a:t>semana</a:t>
                      </a:r>
                      <a:endParaRPr lang="en-GB" altLang="en-GB" sz="1000" dirty="0"/>
                    </a:p>
                    <a:p>
                      <a:pPr algn="l"/>
                      <a:r>
                        <a:rPr lang="en-GB" altLang="en-GB" sz="1000" dirty="0"/>
                        <a:t>     The days of the week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Lunes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kern="1200" dirty="0">
                          <a:effectLst/>
                        </a:rPr>
                        <a:t>Monday</a:t>
                      </a:r>
                      <a:endParaRPr lang="en-GB" sz="1000" b="0" u="none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Martes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>
                          <a:effectLst/>
                        </a:rPr>
                        <a:t>Tuesday</a:t>
                      </a:r>
                      <a:endParaRPr lang="en-GB" sz="1000" b="0" i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 err="1"/>
                        <a:t>Miércoles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Wednesday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Jueves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Thursday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Viernes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Friday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51804171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 err="1"/>
                        <a:t>Sábado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Saturday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10207194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Domingo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Sunday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74091133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B7901CD-AEC6-41E9-B3BC-A509C8766E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93728" y="3567010"/>
          <a:ext cx="2182076" cy="128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98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96">
                <a:tc gridSpan="2">
                  <a:txBody>
                    <a:bodyPr/>
                    <a:lstStyle/>
                    <a:p>
                      <a:pPr algn="l"/>
                      <a:r>
                        <a:rPr lang="es-ES" altLang="en-GB" sz="1000" dirty="0"/>
                        <a:t>9. Expresiones de frecuencia</a:t>
                      </a:r>
                    </a:p>
                    <a:p>
                      <a:pPr algn="l"/>
                      <a:r>
                        <a:rPr lang="es-ES" altLang="en-GB" sz="1000" dirty="0"/>
                        <a:t>    </a:t>
                      </a:r>
                      <a:r>
                        <a:rPr lang="es-ES" altLang="en-GB" sz="1000" dirty="0" err="1"/>
                        <a:t>Expressions</a:t>
                      </a:r>
                      <a:r>
                        <a:rPr lang="es-ES" altLang="en-GB" sz="1000" dirty="0"/>
                        <a:t> </a:t>
                      </a:r>
                      <a:r>
                        <a:rPr lang="es-ES" altLang="en-GB" sz="1000" dirty="0" err="1"/>
                        <a:t>of</a:t>
                      </a:r>
                      <a:r>
                        <a:rPr lang="es-ES" altLang="en-GB" sz="1000" dirty="0"/>
                        <a:t> </a:t>
                      </a:r>
                      <a:r>
                        <a:rPr lang="es-ES" altLang="en-GB" sz="1000" dirty="0" err="1"/>
                        <a:t>frequency</a:t>
                      </a:r>
                      <a:endParaRPr lang="es-ES" altLang="en-GB" sz="1000" dirty="0"/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A </a:t>
                      </a:r>
                      <a:r>
                        <a:rPr lang="en-GB" sz="1000" dirty="0" err="1"/>
                        <a:t>veces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Sometimes</a:t>
                      </a:r>
                      <a:endParaRPr lang="en-GB" sz="1000" b="0" u="none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De </a:t>
                      </a:r>
                      <a:r>
                        <a:rPr lang="en-GB" sz="1000" dirty="0" err="1"/>
                        <a:t>vez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en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cuando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/>
                        <a:t>From time to time</a:t>
                      </a:r>
                      <a:endParaRPr lang="en-GB" sz="800" b="0" i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 err="1"/>
                        <a:t>Nunca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Never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 err="1"/>
                        <a:t>Todos</a:t>
                      </a:r>
                      <a:r>
                        <a:rPr lang="en-GB" sz="1000" dirty="0"/>
                        <a:t> los </a:t>
                      </a:r>
                      <a:r>
                        <a:rPr lang="en-GB" sz="1000" dirty="0" err="1"/>
                        <a:t>días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Every day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A8E044B-5F91-4BB0-BB2B-76E079A32B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18385" y="383328"/>
          <a:ext cx="2322945" cy="257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05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96">
                <a:tc gridSpan="2">
                  <a:txBody>
                    <a:bodyPr/>
                    <a:lstStyle/>
                    <a:p>
                      <a:r>
                        <a:rPr lang="en-GB" sz="1000" dirty="0"/>
                        <a:t>6. ¿Que </a:t>
                      </a:r>
                      <a:r>
                        <a:rPr lang="en-GB" sz="1000" dirty="0" err="1"/>
                        <a:t>deportes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haces</a:t>
                      </a:r>
                      <a:r>
                        <a:rPr lang="en-GB" sz="1000" dirty="0"/>
                        <a:t>?</a:t>
                      </a:r>
                    </a:p>
                    <a:p>
                      <a:r>
                        <a:rPr lang="en-GB" sz="1000" dirty="0"/>
                        <a:t>    What sports do you do?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1000" dirty="0" err="1"/>
                        <a:t>Hago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artes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marciales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I do martial arts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1000" dirty="0" err="1"/>
                        <a:t>Hago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atletismo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 do athletics</a:t>
                      </a:r>
                      <a:endParaRPr lang="en-GB" sz="1000" b="0" i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1000" dirty="0" err="1"/>
                        <a:t>Hago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equitación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I do/go </a:t>
                      </a:r>
                      <a:r>
                        <a:rPr lang="en-GB" sz="900" dirty="0" err="1"/>
                        <a:t>horseriding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1000" dirty="0" err="1"/>
                        <a:t>Hago</a:t>
                      </a:r>
                      <a:r>
                        <a:rPr lang="en-GB" sz="1000" dirty="0"/>
                        <a:t> gymnasia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 do gymnastics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774830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1000" dirty="0" err="1"/>
                        <a:t>Hago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natación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 do swimming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10913173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1000" dirty="0" err="1"/>
                        <a:t>Juego</a:t>
                      </a:r>
                      <a:r>
                        <a:rPr lang="en-GB" sz="1000" dirty="0"/>
                        <a:t> al </a:t>
                      </a:r>
                      <a:r>
                        <a:rPr lang="en-GB" sz="1000" dirty="0" err="1"/>
                        <a:t>baloncesto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 play basketball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88036288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1000" dirty="0" err="1"/>
                        <a:t>Juego</a:t>
                      </a:r>
                      <a:r>
                        <a:rPr lang="en-GB" sz="1000" dirty="0"/>
                        <a:t> al </a:t>
                      </a:r>
                      <a:r>
                        <a:rPr lang="en-GB" sz="1000" dirty="0" err="1"/>
                        <a:t>fútbol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 I play football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1000" dirty="0" err="1"/>
                        <a:t>Juego</a:t>
                      </a:r>
                      <a:r>
                        <a:rPr lang="en-GB" sz="1000" dirty="0"/>
                        <a:t> al </a:t>
                      </a:r>
                      <a:r>
                        <a:rPr lang="en-GB" sz="1000" dirty="0" err="1"/>
                        <a:t>tenis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 play tennis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1016015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r>
                        <a:rPr lang="en-GB" sz="1000" dirty="0" err="1"/>
                        <a:t>Juego</a:t>
                      </a:r>
                      <a:r>
                        <a:rPr lang="en-GB" sz="1000" dirty="0"/>
                        <a:t> al </a:t>
                      </a:r>
                      <a:r>
                        <a:rPr lang="en-GB" sz="1000" dirty="0" err="1"/>
                        <a:t>voleibol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 play volleyball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2281988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A83503E-ACB9-4EC3-86F6-F6950D985D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93729" y="393923"/>
          <a:ext cx="2219021" cy="30994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9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96">
                <a:tc gridSpan="2">
                  <a:txBody>
                    <a:bodyPr/>
                    <a:lstStyle/>
                    <a:p>
                      <a:pPr algn="l"/>
                      <a:r>
                        <a:rPr lang="es-ES" altLang="en-GB" sz="1000" dirty="0"/>
                        <a:t>8. Palabras muy frecuentes</a:t>
                      </a:r>
                    </a:p>
                    <a:p>
                      <a:pPr algn="l"/>
                      <a:r>
                        <a:rPr lang="es-ES" altLang="en-GB" sz="1000" dirty="0"/>
                        <a:t>    High-</a:t>
                      </a:r>
                      <a:r>
                        <a:rPr lang="es-ES" altLang="en-GB" sz="1000" dirty="0" err="1"/>
                        <a:t>Frequency</a:t>
                      </a:r>
                      <a:r>
                        <a:rPr lang="es-ES" altLang="en-GB" sz="1000" dirty="0"/>
                        <a:t> </a:t>
                      </a:r>
                      <a:r>
                        <a:rPr lang="es-ES" altLang="en-GB" sz="1000" dirty="0" err="1"/>
                        <a:t>words</a:t>
                      </a:r>
                      <a:endParaRPr lang="es-ES" altLang="en-GB" sz="1000" dirty="0"/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Con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With</a:t>
                      </a:r>
                      <a:endParaRPr lang="en-GB" sz="1000" b="0" u="none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 err="1"/>
                        <a:t>Cuando</a:t>
                      </a:r>
                      <a:r>
                        <a:rPr lang="en-GB" sz="10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When</a:t>
                      </a:r>
                      <a:endParaRPr lang="en-GB" sz="1000" b="0" i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 err="1"/>
                        <a:t>Generalmente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Generally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 err="1"/>
                        <a:t>Mucho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A lot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No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No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51804171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O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Or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10207194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Pero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But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81503915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 err="1"/>
                        <a:t>Porque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Because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31987947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 err="1"/>
                        <a:t>Sí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Yes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91475349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 err="1"/>
                        <a:t>También</a:t>
                      </a:r>
                      <a:endParaRPr lang="en-GB" sz="1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Also/too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51826901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Y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And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11002439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1000" dirty="0"/>
                        <a:t>Y </a:t>
                      </a:r>
                      <a:r>
                        <a:rPr lang="en-GB" sz="1000" dirty="0" err="1"/>
                        <a:t>tú</a:t>
                      </a:r>
                      <a:r>
                        <a:rPr lang="en-GB" sz="1000" dirty="0"/>
                        <a:t>?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effectLst/>
                        </a:rPr>
                        <a:t>And you?</a:t>
                      </a:r>
                      <a:endParaRPr lang="en-GB" sz="10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74091133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5C1D172-2383-445F-97C4-EA371FFBF45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18385" y="2980811"/>
          <a:ext cx="2322944" cy="18592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6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GB" altLang="en-GB" sz="1000" dirty="0"/>
                        <a:t>7. </a:t>
                      </a:r>
                      <a:r>
                        <a:rPr lang="en-GB" altLang="en-GB" sz="1000" dirty="0" err="1"/>
                        <a:t>Algunas</a:t>
                      </a:r>
                      <a:r>
                        <a:rPr lang="en-GB" altLang="en-GB" sz="1000" dirty="0"/>
                        <a:t> </a:t>
                      </a:r>
                      <a:r>
                        <a:rPr lang="en-GB" altLang="en-GB" sz="1000" dirty="0" err="1"/>
                        <a:t>preguntas</a:t>
                      </a:r>
                      <a:endParaRPr lang="en-GB" altLang="en-GB" sz="1000" dirty="0"/>
                    </a:p>
                    <a:p>
                      <a:pPr algn="l"/>
                      <a:r>
                        <a:rPr lang="en-GB" altLang="en-GB" sz="1000" dirty="0"/>
                        <a:t>     Some questions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900" dirty="0"/>
                        <a:t>¿</a:t>
                      </a:r>
                      <a:r>
                        <a:rPr lang="en-GB" sz="900" dirty="0" err="1"/>
                        <a:t>Qué</a:t>
                      </a:r>
                      <a:r>
                        <a:rPr lang="en-GB" sz="900" dirty="0"/>
                        <a:t>?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What/Which?</a:t>
                      </a:r>
                      <a:endParaRPr lang="en-GB" sz="9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900" u="sng" dirty="0"/>
                        <a:t>¿</a:t>
                      </a:r>
                      <a:r>
                        <a:rPr lang="en-GB" sz="900" dirty="0" err="1"/>
                        <a:t>Cuándo</a:t>
                      </a:r>
                      <a:r>
                        <a:rPr lang="en-GB" sz="900" dirty="0"/>
                        <a:t>?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When?</a:t>
                      </a:r>
                      <a:endParaRPr lang="en-GB" sz="900" u="sng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900" u="sng" dirty="0"/>
                        <a:t>¿</a:t>
                      </a:r>
                      <a:r>
                        <a:rPr lang="en-GB" sz="900" dirty="0" err="1"/>
                        <a:t>Dónde</a:t>
                      </a:r>
                      <a:r>
                        <a:rPr lang="en-GB" sz="900" dirty="0"/>
                        <a:t>?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baseline="0" dirty="0">
                          <a:effectLst/>
                        </a:rPr>
                        <a:t>Where?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900" u="sng" dirty="0"/>
                        <a:t>¿</a:t>
                      </a:r>
                      <a:r>
                        <a:rPr lang="en-GB" sz="900" dirty="0" err="1"/>
                        <a:t>Cómo</a:t>
                      </a:r>
                      <a:r>
                        <a:rPr lang="en-GB" sz="900" dirty="0"/>
                        <a:t>?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baseline="0" dirty="0">
                          <a:effectLst/>
                        </a:rPr>
                        <a:t>How/What?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900" dirty="0"/>
                        <a:t>¿</a:t>
                      </a:r>
                      <a:r>
                        <a:rPr lang="en-GB" sz="900" dirty="0" err="1"/>
                        <a:t>Cuántos</a:t>
                      </a:r>
                      <a:r>
                        <a:rPr lang="en-GB" sz="900" dirty="0"/>
                        <a:t>?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baseline="0" dirty="0">
                          <a:effectLst/>
                        </a:rPr>
                        <a:t>How many?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51804171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900" dirty="0"/>
                        <a:t>¿</a:t>
                      </a:r>
                      <a:r>
                        <a:rPr lang="en-GB" sz="900" dirty="0" err="1"/>
                        <a:t>Cuánto</a:t>
                      </a:r>
                      <a:r>
                        <a:rPr lang="en-GB" sz="900" dirty="0"/>
                        <a:t>?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baseline="0" dirty="0">
                          <a:effectLst/>
                        </a:rPr>
                        <a:t>How much?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10207194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n-GB" sz="900" dirty="0"/>
                        <a:t>¿Por </a:t>
                      </a:r>
                      <a:r>
                        <a:rPr lang="en-GB" sz="900" dirty="0" err="1"/>
                        <a:t>qué</a:t>
                      </a:r>
                      <a:r>
                        <a:rPr lang="en-GB" sz="900" dirty="0"/>
                        <a:t>?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baseline="0" dirty="0">
                          <a:effectLst/>
                        </a:rPr>
                        <a:t>Why?</a:t>
                      </a:r>
                      <a:endParaRPr lang="en-GB" sz="900" b="0" i="1" kern="120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740911333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B7929CD-2125-4615-991C-81D857B0CF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90672" y="4895948"/>
          <a:ext cx="4722075" cy="19469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096">
                <a:tc gridSpan="2">
                  <a:txBody>
                    <a:bodyPr/>
                    <a:lstStyle/>
                    <a:p>
                      <a:pPr algn="l"/>
                      <a:r>
                        <a:rPr lang="en-GB" altLang="en-GB" sz="1000" dirty="0"/>
                        <a:t>Adaptable sentence structures to help you write on this topic.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algn="l"/>
                      <a:r>
                        <a:rPr lang="es-ES" sz="800" kern="1200" dirty="0"/>
                        <a:t>Me gusta escuchar música porque es muy divertido.</a:t>
                      </a:r>
                      <a:endParaRPr lang="en-GB" sz="800" kern="12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1200" dirty="0"/>
                        <a:t>I like to listen to music because it is very funny.</a:t>
                      </a:r>
                      <a:endParaRPr lang="en-GB" sz="800" kern="12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800" kern="1200" noProof="0" dirty="0"/>
                        <a:t>No me gusta (nada) salir con mis amigos.</a:t>
                      </a:r>
                      <a:endParaRPr lang="es-ES" sz="800" kern="1200" noProof="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800" kern="1200" dirty="0"/>
                        <a:t>I don’t like (at all) to go out with my friends.</a:t>
                      </a:r>
                      <a:endParaRPr lang="en-GB" sz="800" kern="12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800" kern="1200" noProof="0" dirty="0"/>
                        <a:t>Monto en bici todos los días pero nunca saco fotos.</a:t>
                      </a:r>
                      <a:endParaRPr lang="es-ES" sz="800" kern="1200" noProof="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1200" dirty="0"/>
                        <a:t>I ride my bike every day but I never take pictures.</a:t>
                      </a:r>
                      <a:endParaRPr lang="en-GB" sz="800" kern="12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800" kern="1200" noProof="0" dirty="0"/>
                        <a:t>Cuando hace sol voy al parque y cuando llueve juego a los videojuegos.</a:t>
                      </a:r>
                      <a:endParaRPr lang="es-ES" sz="800" kern="1200" noProof="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1200" dirty="0"/>
                        <a:t>When it’s sunny I go to the park and when it rains I play videogames.</a:t>
                      </a:r>
                      <a:endParaRPr lang="en-GB" sz="800" kern="12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800" kern="1200" noProof="0" dirty="0"/>
                        <a:t>Hago equitación y juego al fútbol sin embargo no hago natación porque no me gusta nadar. </a:t>
                      </a:r>
                      <a:endParaRPr lang="es-ES" sz="800" kern="1200" noProof="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800" kern="1200" dirty="0"/>
                        <a:t>I do </a:t>
                      </a:r>
                      <a:r>
                        <a:rPr lang="en-GB" sz="800" kern="1200" dirty="0" err="1"/>
                        <a:t>horseriding</a:t>
                      </a:r>
                      <a:r>
                        <a:rPr lang="en-GB" sz="800" kern="1200" dirty="0"/>
                        <a:t> and play football however I don’t do swimming because I don’t like to swim.</a:t>
                      </a:r>
                      <a:endParaRPr lang="en-GB" sz="800" kern="12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804171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800" kern="1200" noProof="0" dirty="0"/>
                        <a:t>No hago ni atletismo ni gimnasia.</a:t>
                      </a:r>
                      <a:endParaRPr lang="es-ES" sz="800" kern="1200" noProof="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800" kern="1200" dirty="0"/>
                        <a:t>I do not do athletics or gymnastics.</a:t>
                      </a:r>
                      <a:endParaRPr lang="en-GB" sz="800" kern="12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071948"/>
                  </a:ext>
                </a:extLst>
              </a:tr>
              <a:tr h="188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800" kern="1200" noProof="0" dirty="0"/>
                        <a:t>Cuando hace mal tiempo siempre vamos al cine.</a:t>
                      </a:r>
                      <a:endParaRPr lang="es-ES" sz="800" kern="1200" noProof="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1200" dirty="0"/>
                        <a:t>When it is bad weather we always go to the cinema.</a:t>
                      </a:r>
                      <a:endParaRPr lang="en-GB" sz="800" kern="12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911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110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0929-C447-45F5-8BDA-2695D2B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8  </a:t>
            </a:r>
            <a:r>
              <a:rPr lang="en-GB" sz="3200" dirty="0"/>
              <a:t>Fill in the correct questions to match the answers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BCBB62-57B1-4A7F-BB43-0628169C6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9" t="8829" r="5169" b="12367"/>
          <a:stretch/>
        </p:blipFill>
        <p:spPr>
          <a:xfrm>
            <a:off x="342900" y="1879599"/>
            <a:ext cx="6934200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58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0929-C447-45F5-8BDA-2695D2B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Task 8  </a:t>
            </a:r>
            <a:br>
              <a:rPr lang="en-GB" dirty="0">
                <a:highlight>
                  <a:srgbClr val="FFFF00"/>
                </a:highlight>
              </a:rPr>
            </a:br>
            <a:r>
              <a:rPr lang="en-GB" dirty="0">
                <a:solidFill>
                  <a:srgbClr val="FF0000"/>
                </a:solidFill>
              </a:rPr>
              <a:t>Answers</a:t>
            </a:r>
            <a:r>
              <a:rPr lang="en-GB" dirty="0"/>
              <a:t> </a:t>
            </a:r>
            <a:r>
              <a:rPr lang="en-GB" sz="3200" dirty="0"/>
              <a:t>Fill in the correct questions to match the answers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BCBB62-57B1-4A7F-BB43-0628169C6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9" t="8829" r="5169" b="12367"/>
          <a:stretch/>
        </p:blipFill>
        <p:spPr>
          <a:xfrm>
            <a:off x="342900" y="1879599"/>
            <a:ext cx="5480796" cy="4800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195E87-A090-42A7-B6ED-F874388824D0}"/>
              </a:ext>
            </a:extLst>
          </p:cNvPr>
          <p:cNvSpPr txBox="1"/>
          <p:nvPr/>
        </p:nvSpPr>
        <p:spPr>
          <a:xfrm>
            <a:off x="6096000" y="2505839"/>
            <a:ext cx="54807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>
                <a:solidFill>
                  <a:srgbClr val="FF0000"/>
                </a:solidFill>
              </a:rPr>
              <a:t>¿</a:t>
            </a:r>
            <a:r>
              <a:rPr lang="en-GB" sz="2400" dirty="0" err="1">
                <a:solidFill>
                  <a:srgbClr val="FF0000"/>
                </a:solidFill>
              </a:rPr>
              <a:t>Cuántos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años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tienes</a:t>
            </a:r>
            <a:r>
              <a:rPr lang="en-GB" sz="240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GB" sz="2400" dirty="0" err="1">
                <a:solidFill>
                  <a:srgbClr val="FF0000"/>
                </a:solidFill>
              </a:rPr>
              <a:t>Cuándo</a:t>
            </a:r>
            <a:r>
              <a:rPr lang="en-GB" sz="2400" dirty="0">
                <a:solidFill>
                  <a:srgbClr val="FF0000"/>
                </a:solidFill>
              </a:rPr>
              <a:t> es </a:t>
            </a:r>
            <a:r>
              <a:rPr lang="en-GB" sz="2400" dirty="0" err="1">
                <a:solidFill>
                  <a:srgbClr val="FF0000"/>
                </a:solidFill>
              </a:rPr>
              <a:t>tu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cumpleaños</a:t>
            </a:r>
            <a:r>
              <a:rPr lang="en-GB" sz="240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FF0000"/>
                </a:solidFill>
              </a:rPr>
              <a:t>¿</a:t>
            </a:r>
            <a:r>
              <a:rPr lang="en-GB" sz="2400" dirty="0" err="1">
                <a:solidFill>
                  <a:srgbClr val="FF0000"/>
                </a:solidFill>
              </a:rPr>
              <a:t>Dónde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vives</a:t>
            </a:r>
            <a:r>
              <a:rPr lang="en-GB" sz="240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FF0000"/>
                </a:solidFill>
              </a:rPr>
              <a:t>¿</a:t>
            </a:r>
            <a:r>
              <a:rPr lang="en-GB" sz="2400" dirty="0" err="1">
                <a:solidFill>
                  <a:srgbClr val="FF0000"/>
                </a:solidFill>
              </a:rPr>
              <a:t>Qué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te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gusta</a:t>
            </a:r>
            <a:r>
              <a:rPr lang="en-GB" sz="2400" dirty="0">
                <a:solidFill>
                  <a:srgbClr val="FF0000"/>
                </a:solidFill>
              </a:rPr>
              <a:t> hacer </a:t>
            </a:r>
            <a:r>
              <a:rPr lang="en-GB" sz="2400" dirty="0" err="1">
                <a:solidFill>
                  <a:srgbClr val="FF0000"/>
                </a:solidFill>
              </a:rPr>
              <a:t>en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tu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tiempo</a:t>
            </a:r>
            <a:r>
              <a:rPr lang="en-GB" sz="2400" dirty="0">
                <a:solidFill>
                  <a:srgbClr val="FF0000"/>
                </a:solidFill>
              </a:rPr>
              <a:t> libre?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FF0000"/>
                </a:solidFill>
              </a:rPr>
              <a:t>¿</a:t>
            </a:r>
            <a:r>
              <a:rPr lang="en-GB" sz="2400" dirty="0" err="1">
                <a:solidFill>
                  <a:srgbClr val="FF0000"/>
                </a:solidFill>
              </a:rPr>
              <a:t>Qué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tipo</a:t>
            </a:r>
            <a:r>
              <a:rPr lang="en-GB" sz="2400" dirty="0">
                <a:solidFill>
                  <a:srgbClr val="FF0000"/>
                </a:solidFill>
              </a:rPr>
              <a:t> de persona </a:t>
            </a:r>
            <a:r>
              <a:rPr lang="en-GB" sz="2400" dirty="0" err="1">
                <a:solidFill>
                  <a:srgbClr val="FF0000"/>
                </a:solidFill>
              </a:rPr>
              <a:t>eres</a:t>
            </a:r>
            <a:r>
              <a:rPr lang="en-GB" sz="240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FF0000"/>
                </a:solidFill>
              </a:rPr>
              <a:t>¿</a:t>
            </a:r>
            <a:r>
              <a:rPr lang="en-GB" sz="2400" dirty="0" err="1">
                <a:solidFill>
                  <a:srgbClr val="FF0000"/>
                </a:solidFill>
              </a:rPr>
              <a:t>Qué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deportes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haces</a:t>
            </a:r>
            <a:r>
              <a:rPr lang="en-GB" sz="240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AutoNum type="arabicPeriod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570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893" y="47193"/>
            <a:ext cx="8700653" cy="273090"/>
          </a:xfrm>
        </p:spPr>
        <p:txBody>
          <a:bodyPr numCol="1">
            <a:noAutofit/>
          </a:bodyPr>
          <a:lstStyle/>
          <a:p>
            <a:r>
              <a:rPr lang="en-US" sz="1800" b="1" dirty="0"/>
              <a:t>Spanish	|	New starters	|	</a:t>
            </a:r>
            <a:r>
              <a:rPr lang="es-ES" sz="1800" b="1" dirty="0"/>
              <a:t>Module 3: Mi Insti</a:t>
            </a:r>
            <a:endParaRPr lang="en-US" sz="1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92775" y="320341"/>
          <a:ext cx="3103652" cy="39959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5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8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624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1.¿Qué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estudias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do you study?)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Estudio…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0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study…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2633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Ciencias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Science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Dibujo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Art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Educación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Física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</a:t>
                      </a:r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0160158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Español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Spanish 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2819889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Francés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French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458930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Geografía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Geography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3848090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Historia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History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1399553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Informática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ICT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3413773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Inglés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English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7555972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Matemáticas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Maths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586954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Música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Music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579791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Religión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RE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7301209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Teatro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Drama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1569015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Tecnología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8808889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143001" y="278703"/>
            <a:ext cx="990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B7929CD-2125-4615-991C-81D857B0CF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50949" y="3227182"/>
          <a:ext cx="3103652" cy="34558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34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9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691">
                <a:tc gridSpan="2">
                  <a:txBody>
                    <a:bodyPr/>
                    <a:lstStyle/>
                    <a:p>
                      <a:pPr algn="l"/>
                      <a:r>
                        <a:rPr lang="en-GB" altLang="en-GB" sz="1000" dirty="0">
                          <a:latin typeface="Comic Sans MS" panose="030F0702030302020204" pitchFamily="66" charset="0"/>
                        </a:rPr>
                        <a:t>Adaptable sentences structures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829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1) En mi insti estudio Español, Historia </a:t>
                      </a:r>
                      <a:r>
                        <a:rPr lang="es-ES" sz="8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y geografía</a:t>
                      </a: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. Mi profesor de español es divertido pero a veces es serio.</a:t>
                      </a:r>
                      <a:endParaRPr lang="es-E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GB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n my school I study Spanish, History y Geography. My Spanish teacher is fun but sometimes he is serious.</a:t>
                      </a:r>
                      <a:endParaRPr lang="en-GB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829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2) Durante el recreo como un bocadillo y fruta. También bebo agua y siempre hablo con mis amigos.</a:t>
                      </a:r>
                      <a:endParaRPr lang="es-E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D</a:t>
                      </a:r>
                      <a:r>
                        <a:rPr lang="en-GB" sz="800" i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uring</a:t>
                      </a:r>
                      <a:r>
                        <a:rPr lang="en-GB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the break I eat a sandwich and fruit. I also drink water and I always talk with my friends.</a:t>
                      </a:r>
                      <a:endParaRPr lang="en-GB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46659"/>
                  </a:ext>
                </a:extLst>
              </a:tr>
              <a:tr h="785829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3) Mi insti es moderno y grande. En mi insti hay un gimnasio y una biblioteca pero no hay una piscina. </a:t>
                      </a:r>
                      <a:endParaRPr lang="es-E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M</a:t>
                      </a:r>
                      <a:r>
                        <a:rPr lang="en-GB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y school is modern and big.  In my school there is a gym and a library, but there isn’t a swimming pool.</a:t>
                      </a:r>
                      <a:endParaRPr lang="en-GB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78613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4) Me encanta el dibujo porque mi profesor de dibujo es muy guay.  Pero no me gusta el inglés porque es aburrido.</a:t>
                      </a:r>
                      <a:endParaRPr lang="es-E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 love Art because my art teacher is very cool. But I do not like English because it is boring.</a:t>
                      </a:r>
                    </a:p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546888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CA961CA5-497B-4D84-99C9-F8B1D810EE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1898" y="8814815"/>
          <a:ext cx="930430" cy="17030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0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8271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4094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6810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4981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5831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72562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BD2F5C-C15B-4757-B06E-71A34D31FE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44174" y="322746"/>
          <a:ext cx="3103652" cy="28531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5231">
                  <a:extLst>
                    <a:ext uri="{9D8B030D-6E8A-4147-A177-3AD203B41FA5}">
                      <a16:colId xmlns:a16="http://schemas.microsoft.com/office/drawing/2014/main" val="1747218213"/>
                    </a:ext>
                  </a:extLst>
                </a:gridCol>
                <a:gridCol w="1628421">
                  <a:extLst>
                    <a:ext uri="{9D8B030D-6E8A-4147-A177-3AD203B41FA5}">
                      <a16:colId xmlns:a16="http://schemas.microsoft.com/office/drawing/2014/main" val="2508019533"/>
                    </a:ext>
                  </a:extLst>
                </a:gridCol>
              </a:tblGrid>
              <a:tr h="258624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3.¿Qué hay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en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insti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is there in your school?)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33005949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En mi insti hay…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0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 my school there is/are…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1228134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En mi insti no hay…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 my school there isn’t/aren’t...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2005656"/>
                  </a:ext>
                </a:extLst>
              </a:tr>
              <a:tr h="2633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campo de futbol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football field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718924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gimnasio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gym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850499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patio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playground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4878649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biblioteca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library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1611984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comedor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 dining hall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6877670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 piscina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swimming pool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93653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Unos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laboratorios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Some laboratories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34388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Unas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clases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Some classrooms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83533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2169E9-11BA-4CEA-998D-BAE5C69B60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92775" y="4354667"/>
          <a:ext cx="3103652" cy="22754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5231">
                  <a:extLst>
                    <a:ext uri="{9D8B030D-6E8A-4147-A177-3AD203B41FA5}">
                      <a16:colId xmlns:a16="http://schemas.microsoft.com/office/drawing/2014/main" val="3815240533"/>
                    </a:ext>
                  </a:extLst>
                </a:gridCol>
                <a:gridCol w="1628421">
                  <a:extLst>
                    <a:ext uri="{9D8B030D-6E8A-4147-A177-3AD203B41FA5}">
                      <a16:colId xmlns:a16="http://schemas.microsoft.com/office/drawing/2014/main" val="647600205"/>
                    </a:ext>
                  </a:extLst>
                </a:gridCol>
              </a:tblGrid>
              <a:tr h="343614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2.¿Cómo es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profesor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(How is your teacher?)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773033231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profesor es…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teacher is…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820106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Divertido/a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Fun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386729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Paciente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Patient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5318564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Simpático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/a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Nice, Kind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5184120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Guay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Cool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8265595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Raro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/a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Odd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5757508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Estricto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/a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Strict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653084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Serio/a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Serious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717730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80057BB-D2B3-499C-B009-89B5BF87776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44174" y="3265812"/>
          <a:ext cx="3103652" cy="34172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5231">
                  <a:extLst>
                    <a:ext uri="{9D8B030D-6E8A-4147-A177-3AD203B41FA5}">
                      <a16:colId xmlns:a16="http://schemas.microsoft.com/office/drawing/2014/main" val="3815240533"/>
                    </a:ext>
                  </a:extLst>
                </a:gridCol>
                <a:gridCol w="1628421">
                  <a:extLst>
                    <a:ext uri="{9D8B030D-6E8A-4147-A177-3AD203B41FA5}">
                      <a16:colId xmlns:a16="http://schemas.microsoft.com/office/drawing/2014/main" val="647600205"/>
                    </a:ext>
                  </a:extLst>
                </a:gridCol>
              </a:tblGrid>
              <a:tr h="258624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4.¿Qué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haces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durante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el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recreo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do you do during your break?)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773033231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Durante el recreo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During the break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820106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Como…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eat…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386729"/>
                  </a:ext>
                </a:extLst>
              </a:tr>
              <a:tr h="2633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bocadillo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sandwich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031081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Unos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caramelos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Some sweets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3022872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Chicle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Chewing gun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5213014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chocolatina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chocolate bar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9194931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Fruta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Fruit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5318564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Unas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patatas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fritas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Some </a:t>
                      </a:r>
                      <a:r>
                        <a:rPr lang="en-US" sz="1000" b="0" i="1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crips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5184120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Bebo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…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drink… 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8265595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Agua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Water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5757508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refresco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fizzy drink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653084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Hago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mis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deberes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do my homework 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5842279"/>
                  </a:ext>
                </a:extLst>
              </a:tr>
              <a:tr h="2544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Hablo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con mis amigos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talk with my friends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431473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047718-D812-4394-BD2D-712B64329A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50949" y="320283"/>
          <a:ext cx="3103652" cy="1381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5231">
                  <a:extLst>
                    <a:ext uri="{9D8B030D-6E8A-4147-A177-3AD203B41FA5}">
                      <a16:colId xmlns:a16="http://schemas.microsoft.com/office/drawing/2014/main" val="3815240533"/>
                    </a:ext>
                  </a:extLst>
                </a:gridCol>
                <a:gridCol w="1628421">
                  <a:extLst>
                    <a:ext uri="{9D8B030D-6E8A-4147-A177-3AD203B41FA5}">
                      <a16:colId xmlns:a16="http://schemas.microsoft.com/office/drawing/2014/main" val="647600205"/>
                    </a:ext>
                  </a:extLst>
                </a:gridCol>
              </a:tblGrid>
              <a:tr h="258624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5.¿Como es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insti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is your school like?)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773033231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insti es…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school is…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820106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Antiguo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Old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386729"/>
                  </a:ext>
                </a:extLst>
              </a:tr>
              <a:tr h="2633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Moderno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Modern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031081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Grande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Big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3022872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Pequeño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Small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521301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00E25E-43FB-4375-9B75-130B64D59A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50949" y="1769878"/>
          <a:ext cx="3103652" cy="1381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5231">
                  <a:extLst>
                    <a:ext uri="{9D8B030D-6E8A-4147-A177-3AD203B41FA5}">
                      <a16:colId xmlns:a16="http://schemas.microsoft.com/office/drawing/2014/main" val="3815240533"/>
                    </a:ext>
                  </a:extLst>
                </a:gridCol>
                <a:gridCol w="1628421">
                  <a:extLst>
                    <a:ext uri="{9D8B030D-6E8A-4147-A177-3AD203B41FA5}">
                      <a16:colId xmlns:a16="http://schemas.microsoft.com/office/drawing/2014/main" val="647600205"/>
                    </a:ext>
                  </a:extLst>
                </a:gridCol>
              </a:tblGrid>
              <a:tr h="258624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6.Expresiones de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tiempo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(Time expressions)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773033231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Siempre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Always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820106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Normalmente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Normally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386729"/>
                  </a:ext>
                </a:extLst>
              </a:tr>
              <a:tr h="2633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veces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Sometimes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031081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Casi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nunca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Hardly ever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3022872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Nunca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Never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5489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26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0929-C447-45F5-8BDA-2695D2B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Las </a:t>
            </a:r>
            <a:r>
              <a:rPr lang="en-GB" dirty="0" err="1"/>
              <a:t>asignaturas</a:t>
            </a:r>
            <a:br>
              <a:rPr lang="en-GB" dirty="0"/>
            </a:br>
            <a:r>
              <a:rPr lang="en-GB" dirty="0">
                <a:highlight>
                  <a:srgbClr val="FFFF00"/>
                </a:highlight>
              </a:rPr>
              <a:t>Task 16 </a:t>
            </a:r>
            <a:r>
              <a:rPr lang="en-GB" sz="3600" dirty="0"/>
              <a:t>Match the drawings with the school subjects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49BE32-A147-40D3-BC36-323E1A17C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4" t="10580" r="1901" b="13827"/>
          <a:stretch/>
        </p:blipFill>
        <p:spPr>
          <a:xfrm>
            <a:off x="838200" y="1690688"/>
            <a:ext cx="7010400" cy="438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38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0929-C447-45F5-8BDA-2695D2B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17</a:t>
            </a:r>
            <a:r>
              <a:rPr lang="en-GB" dirty="0"/>
              <a:t>   </a:t>
            </a:r>
            <a:r>
              <a:rPr lang="en-GB" sz="3200" dirty="0"/>
              <a:t>Write out another 3 dialogues like the example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5D78A3-397E-4A4C-AD9B-6C187FC4B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4" t="42608" r="47369" b="37760"/>
          <a:stretch/>
        </p:blipFill>
        <p:spPr>
          <a:xfrm>
            <a:off x="838200" y="3329780"/>
            <a:ext cx="6367752" cy="1953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EC785C-7341-4089-949F-CE63BE02A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88"/>
          <a:stretch/>
        </p:blipFill>
        <p:spPr>
          <a:xfrm>
            <a:off x="9055100" y="4779751"/>
            <a:ext cx="242655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62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0929-C447-45F5-8BDA-2695D2B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Opinions and reasons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C56CB1-FD30-44CE-BC7D-64F1231DA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9" t="26636" r="45590" b="13539"/>
          <a:stretch/>
        </p:blipFill>
        <p:spPr>
          <a:xfrm>
            <a:off x="317778" y="2107630"/>
            <a:ext cx="4864100" cy="4473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69C9DA-C6A2-4655-B57F-6D0ABD9C8D2F}"/>
              </a:ext>
            </a:extLst>
          </p:cNvPr>
          <p:cNvSpPr txBox="1"/>
          <p:nvPr/>
        </p:nvSpPr>
        <p:spPr>
          <a:xfrm>
            <a:off x="838200" y="1281812"/>
            <a:ext cx="3462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Me </a:t>
            </a:r>
            <a:r>
              <a:rPr lang="en-GB" sz="2800" dirty="0" err="1"/>
              <a:t>gusta</a:t>
            </a:r>
            <a:r>
              <a:rPr lang="en-GB" sz="2800" dirty="0"/>
              <a:t>/no me </a:t>
            </a:r>
            <a:r>
              <a:rPr lang="en-GB" sz="2800" dirty="0" err="1"/>
              <a:t>gusta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9A99E-6228-49C1-BC68-A11BCC678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41599"/>
            <a:ext cx="5778222" cy="3405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F59238-E7FC-497C-8CE7-31ABC538AC2B}"/>
              </a:ext>
            </a:extLst>
          </p:cNvPr>
          <p:cNvSpPr txBox="1"/>
          <p:nvPr/>
        </p:nvSpPr>
        <p:spPr>
          <a:xfrm>
            <a:off x="6489702" y="1690688"/>
            <a:ext cx="3435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porque</a:t>
            </a:r>
            <a:r>
              <a:rPr lang="en-GB" sz="2800" dirty="0"/>
              <a:t> es/</a:t>
            </a:r>
            <a:r>
              <a:rPr lang="en-GB" sz="2800" dirty="0" err="1"/>
              <a:t>porque</a:t>
            </a:r>
            <a:r>
              <a:rPr lang="en-GB" sz="2800" dirty="0"/>
              <a:t> son</a:t>
            </a:r>
          </a:p>
        </p:txBody>
      </p:sp>
    </p:spTree>
    <p:extLst>
      <p:ext uri="{BB962C8B-B14F-4D97-AF65-F5344CB8AC3E}">
        <p14:creationId xmlns:p14="http://schemas.microsoft.com/office/powerpoint/2010/main" val="4270376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873A-4481-496C-8EBB-885A4654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18  </a:t>
            </a:r>
            <a:r>
              <a:rPr lang="en-GB" sz="3200" dirty="0"/>
              <a:t>Write 5 opinions and reasons for different subjects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79477-3800-4AE0-91D8-10331EE78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AC773-2C41-4A6D-94AA-E6AACC8CC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" t="31852" r="962" b="33333"/>
          <a:stretch/>
        </p:blipFill>
        <p:spPr>
          <a:xfrm>
            <a:off x="672779" y="1825625"/>
            <a:ext cx="9626921" cy="274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35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FBC5A1-E331-448D-9B37-C3802BA86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96" t="34991"/>
          <a:stretch/>
        </p:blipFill>
        <p:spPr>
          <a:xfrm>
            <a:off x="597278" y="1858291"/>
            <a:ext cx="6082543" cy="1327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B9860B-6382-4475-B3D8-A64EA944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		</a:t>
            </a:r>
            <a:r>
              <a:rPr lang="en-GB" sz="2800" dirty="0"/>
              <a:t>In my school there is/isn’t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D6676C-F0C8-4CB6-9929-5915AC3CE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35" t="20832" r="1233" b="22838"/>
          <a:stretch/>
        </p:blipFill>
        <p:spPr>
          <a:xfrm>
            <a:off x="1016000" y="3466307"/>
            <a:ext cx="5245100" cy="245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0B03C-A7EF-4411-9685-AF5C83A268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77" t="35340" r="27722" b="56752"/>
          <a:stretch/>
        </p:blipFill>
        <p:spPr>
          <a:xfrm>
            <a:off x="838200" y="764045"/>
            <a:ext cx="4496614" cy="711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C7DA2-99B0-4E3F-937F-C353F05CC3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6" t="30755"/>
          <a:stretch/>
        </p:blipFill>
        <p:spPr>
          <a:xfrm>
            <a:off x="7035800" y="3185990"/>
            <a:ext cx="4621305" cy="2008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641AF-39FA-4352-BD85-13476F29DB76}"/>
              </a:ext>
            </a:extLst>
          </p:cNvPr>
          <p:cNvSpPr txBox="1"/>
          <p:nvPr/>
        </p:nvSpPr>
        <p:spPr>
          <a:xfrm>
            <a:off x="7251700" y="2019300"/>
            <a:ext cx="364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Task 19 </a:t>
            </a:r>
            <a:r>
              <a:rPr lang="en-GB" sz="3200" dirty="0"/>
              <a:t>Translate 1-4</a:t>
            </a:r>
          </a:p>
        </p:txBody>
      </p:sp>
    </p:spTree>
    <p:extLst>
      <p:ext uri="{BB962C8B-B14F-4D97-AF65-F5344CB8AC3E}">
        <p14:creationId xmlns:p14="http://schemas.microsoft.com/office/powerpoint/2010/main" val="3064957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860B-6382-4475-B3D8-A64EA944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Durante el </a:t>
            </a:r>
            <a:r>
              <a:rPr lang="en-GB" b="1" dirty="0" err="1"/>
              <a:t>recreo</a:t>
            </a:r>
            <a:endParaRPr lang="en-GB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69A70-E4B6-4612-938C-90130B49D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1" t="29588" r="3334" b="35972"/>
          <a:stretch/>
        </p:blipFill>
        <p:spPr>
          <a:xfrm>
            <a:off x="2762574" y="4176512"/>
            <a:ext cx="7410126" cy="215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7FAC1D-4439-4B3A-AD2D-542FAD899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90" r="2344" b="31267"/>
          <a:stretch/>
        </p:blipFill>
        <p:spPr>
          <a:xfrm>
            <a:off x="533400" y="1918592"/>
            <a:ext cx="7112000" cy="20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48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860B-6382-4475-B3D8-A64EA944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highlight>
                  <a:srgbClr val="FFFF00"/>
                </a:highlight>
              </a:rPr>
              <a:t>Task 20  </a:t>
            </a:r>
            <a:br>
              <a:rPr lang="en-GB" dirty="0"/>
            </a:br>
            <a:r>
              <a:rPr lang="en-GB" sz="3600" dirty="0"/>
              <a:t>Write out 4 dialogues following the pictures</a:t>
            </a:r>
            <a:br>
              <a:rPr lang="en-GB" sz="3600" dirty="0"/>
            </a:br>
            <a:r>
              <a:rPr lang="en-GB" sz="3600" dirty="0"/>
              <a:t>What do </a:t>
            </a:r>
            <a:r>
              <a:rPr lang="en-GB" sz="3600" dirty="0" err="1"/>
              <a:t>Perdro</a:t>
            </a:r>
            <a:r>
              <a:rPr lang="en-GB" sz="3600" dirty="0"/>
              <a:t>, Lucas &amp; Alba do at break time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5E5C1B-474E-4A2E-B703-6E4F744FF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9" t="34768" r="2033" b="34768"/>
          <a:stretch/>
        </p:blipFill>
        <p:spPr>
          <a:xfrm>
            <a:off x="731054" y="2006601"/>
            <a:ext cx="5192691" cy="1325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68B908-AB7E-4F2D-A2C5-317660041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883993"/>
            <a:ext cx="53649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4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43F6-E4A0-4D54-A29D-4B95CE01C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En</a:t>
            </a:r>
            <a:r>
              <a:rPr lang="en-GB" b="1" dirty="0"/>
              <a:t> mi </a:t>
            </a:r>
            <a:r>
              <a:rPr lang="en-GB" b="1" dirty="0" err="1"/>
              <a:t>tiempo</a:t>
            </a:r>
            <a:r>
              <a:rPr lang="en-GB" b="1" dirty="0"/>
              <a:t> libre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53CFCD-4352-4262-8E7B-5A2FF52C4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05" t="37370" r="11675" b="25210"/>
          <a:stretch/>
        </p:blipFill>
        <p:spPr>
          <a:xfrm>
            <a:off x="483420" y="1803400"/>
            <a:ext cx="497758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A51E3F-E0D8-4179-B569-84D30D801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5" t="30673" r="10773" b="31978"/>
          <a:stretch/>
        </p:blipFill>
        <p:spPr>
          <a:xfrm>
            <a:off x="6096000" y="1647550"/>
            <a:ext cx="5384800" cy="2060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738D2-BA29-44F6-BEA2-5A37B74F5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22" t="27742" r="8129" b="33246"/>
          <a:stretch/>
        </p:blipFill>
        <p:spPr>
          <a:xfrm>
            <a:off x="2895600" y="4036640"/>
            <a:ext cx="6134099" cy="2347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ECEE5-0071-4DC0-B873-AE73EE6956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89" t="-76" b="84051"/>
          <a:stretch/>
        </p:blipFill>
        <p:spPr>
          <a:xfrm>
            <a:off x="5130799" y="574675"/>
            <a:ext cx="4575799" cy="58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46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893" y="47193"/>
            <a:ext cx="8700653" cy="273090"/>
          </a:xfrm>
        </p:spPr>
        <p:txBody>
          <a:bodyPr numCol="1">
            <a:noAutofit/>
          </a:bodyPr>
          <a:lstStyle/>
          <a:p>
            <a:r>
              <a:rPr lang="en-US" sz="1800" b="1" dirty="0"/>
              <a:t>Spanish	|	New starters	|	</a:t>
            </a:r>
            <a:r>
              <a:rPr lang="es-ES" sz="1800" b="1" dirty="0"/>
              <a:t>Module 4: Mi familia y mis amigos</a:t>
            </a:r>
            <a:endParaRPr lang="en-US" sz="1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92775" y="320343"/>
          <a:ext cx="3062934" cy="27261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5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032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n-GB" sz="1000">
                          <a:latin typeface="Comic Sans MS" panose="030F0702030302020204" pitchFamily="66" charset="0"/>
                        </a:rPr>
                        <a:t>.¿Cuántas 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personas hay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en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familia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(How many people are there in you family?)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2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En mi familia hay… personas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 my family, there are… people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  <a:tr h="195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Mis padres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parents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56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Mis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abuelos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grandparents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56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padre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father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0160158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madre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mother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2819889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abuelo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grandfather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458930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abuela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grandmother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3848090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hermano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brother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1399553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hermana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sister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3413773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tio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uncle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7555972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tia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aunt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586954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Mis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primos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cousins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57979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143001" y="278703"/>
            <a:ext cx="990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B7929CD-2125-4615-991C-81D857B0CF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37309" y="4006643"/>
          <a:ext cx="3864729" cy="28041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5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835">
                <a:tc gridSpan="2">
                  <a:txBody>
                    <a:bodyPr/>
                    <a:lstStyle/>
                    <a:p>
                      <a:pPr algn="l"/>
                      <a:r>
                        <a:rPr lang="en-GB" altLang="en-GB" sz="1000" dirty="0">
                          <a:latin typeface="Comic Sans MS" panose="030F0702030302020204" pitchFamily="66" charset="0"/>
                        </a:rPr>
                        <a:t>Adaptable sentences structures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604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1) En mi familia hay cuatro personas, mis padres, mi hermano y yo. Mi hermano se llama Jorge y tiene el pelo un poco rubio y también bastante rizado.</a:t>
                      </a:r>
                      <a:endParaRPr lang="es-E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GB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n my family there are four people, my parents, my brother and me. My brother is called Jorge and he has  a bit blond hair and also quite curly.</a:t>
                      </a:r>
                      <a:endParaRPr lang="en-GB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604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2) Mi madre se llama María. Tiene el pelo largo y liso. Además tiene los ojos azules. Mi madre no es muy alta y es delgada.</a:t>
                      </a:r>
                      <a:endParaRPr lang="es-E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.My mother is called María. She has long and straight hair. In addition, she has blue  eyes. My mother is not very  tall but she is slim.</a:t>
                      </a:r>
                      <a:endParaRPr lang="en-GB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46659"/>
                  </a:ext>
                </a:extLst>
              </a:tr>
              <a:tr h="775122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3) Vivo en un piso. Mi piso es pequeño pero moderno y está en la costa</a:t>
                      </a:r>
                      <a:endParaRPr lang="es-E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M</a:t>
                      </a:r>
                      <a:r>
                        <a:rPr lang="en-GB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y school is modern and big.  In my school there is a gym and a library, but there isn’t a swimming pool.</a:t>
                      </a:r>
                      <a:endParaRPr lang="en-GB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CA961CA5-497B-4D84-99C9-F8B1D810EE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1898" y="8814815"/>
          <a:ext cx="930430" cy="17030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0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8271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4094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6810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4981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5831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72562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BD2F5C-C15B-4757-B06E-71A34D31FE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56992" y="326906"/>
          <a:ext cx="2585098" cy="27027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8751">
                  <a:extLst>
                    <a:ext uri="{9D8B030D-6E8A-4147-A177-3AD203B41FA5}">
                      <a16:colId xmlns:a16="http://schemas.microsoft.com/office/drawing/2014/main" val="1747218213"/>
                    </a:ext>
                  </a:extLst>
                </a:gridCol>
                <a:gridCol w="1356347">
                  <a:extLst>
                    <a:ext uri="{9D8B030D-6E8A-4147-A177-3AD203B41FA5}">
                      <a16:colId xmlns:a16="http://schemas.microsoft.com/office/drawing/2014/main" val="2508019533"/>
                    </a:ext>
                  </a:extLst>
                </a:gridCol>
              </a:tblGrid>
              <a:tr h="347541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4.¿Cómo es? .¿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Cómo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is he/she like?)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33005949"/>
                  </a:ext>
                </a:extLst>
              </a:tr>
              <a:tr h="14844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Es…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He/She</a:t>
                      </a:r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is…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1228134"/>
                  </a:ext>
                </a:extLst>
              </a:tr>
              <a:tr h="14844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 es muy…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He/She</a:t>
                      </a:r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is not very…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2005656"/>
                  </a:ext>
                </a:extLst>
              </a:tr>
              <a:tr h="21050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Alto/a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Tall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718924"/>
                  </a:ext>
                </a:extLst>
              </a:tr>
              <a:tr h="14844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Bajo/a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Short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850499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Delgado/a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Slim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4878649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Gordo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Fat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1611984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Guapo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Good-looking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6877670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Inteligente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Intelligent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93653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Joven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Young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34388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Viejo/a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Old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835337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Tiene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pecas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He/She</a:t>
                      </a:r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has freckles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2221704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Tiene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barba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He has a beard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234566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2169E9-11BA-4CEA-998D-BAE5C69B60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92774" y="3043482"/>
          <a:ext cx="3062934" cy="22578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5877">
                  <a:extLst>
                    <a:ext uri="{9D8B030D-6E8A-4147-A177-3AD203B41FA5}">
                      <a16:colId xmlns:a16="http://schemas.microsoft.com/office/drawing/2014/main" val="3815240533"/>
                    </a:ext>
                  </a:extLst>
                </a:gridCol>
                <a:gridCol w="1607057">
                  <a:extLst>
                    <a:ext uri="{9D8B030D-6E8A-4147-A177-3AD203B41FA5}">
                      <a16:colId xmlns:a16="http://schemas.microsoft.com/office/drawing/2014/main" val="647600205"/>
                    </a:ext>
                  </a:extLst>
                </a:gridCol>
              </a:tblGrid>
              <a:tr h="607662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2.¿Cómo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tienes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el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pelo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?/¿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Cómo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tiene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el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pelo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(What’s your hair like?)/(What’s his/her hair like?)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773033231"/>
                  </a:ext>
                </a:extLst>
              </a:tr>
              <a:tr h="15437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Tengo el pelo…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have… hair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820106"/>
                  </a:ext>
                </a:extLst>
              </a:tr>
              <a:tr h="15437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Tiene el pelo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He/She</a:t>
                      </a:r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has… hair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386729"/>
                  </a:ext>
                </a:extLst>
              </a:tr>
              <a:tr h="165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Castano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Brown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5318564"/>
                  </a:ext>
                </a:extLst>
              </a:tr>
              <a:tr h="165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Negro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Black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5184120"/>
                  </a:ext>
                </a:extLst>
              </a:tr>
              <a:tr h="165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Rubio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Blond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8265595"/>
                  </a:ext>
                </a:extLst>
              </a:tr>
              <a:tr h="165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Liso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Straight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5757508"/>
                  </a:ext>
                </a:extLst>
              </a:tr>
              <a:tr h="165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Rizado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Curly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653084"/>
                  </a:ext>
                </a:extLst>
              </a:tr>
              <a:tr h="165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Largo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Long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7177305"/>
                  </a:ext>
                </a:extLst>
              </a:tr>
              <a:tr h="165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Corto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Short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643650"/>
                  </a:ext>
                </a:extLst>
              </a:tr>
              <a:tr h="165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Soy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pelirrojo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am a redhead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404471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80057BB-D2B3-499C-B009-89B5BF87776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56992" y="3118245"/>
          <a:ext cx="2585098" cy="2048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8751">
                  <a:extLst>
                    <a:ext uri="{9D8B030D-6E8A-4147-A177-3AD203B41FA5}">
                      <a16:colId xmlns:a16="http://schemas.microsoft.com/office/drawing/2014/main" val="3815240533"/>
                    </a:ext>
                  </a:extLst>
                </a:gridCol>
                <a:gridCol w="1356347">
                  <a:extLst>
                    <a:ext uri="{9D8B030D-6E8A-4147-A177-3AD203B41FA5}">
                      <a16:colId xmlns:a16="http://schemas.microsoft.com/office/drawing/2014/main" val="647600205"/>
                    </a:ext>
                  </a:extLst>
                </a:gridCol>
              </a:tblGrid>
              <a:tr h="133907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5.¿Cómo es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casa o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piso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is your house or flat like?)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773033231"/>
                  </a:ext>
                </a:extLst>
              </a:tr>
              <a:tr h="1472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Vivo en…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live in…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820106"/>
                  </a:ext>
                </a:extLst>
              </a:tr>
              <a:tr h="1472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 casa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house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386729"/>
                  </a:ext>
                </a:extLst>
              </a:tr>
              <a:tr h="2098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piso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flat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031081"/>
                  </a:ext>
                </a:extLst>
              </a:tr>
              <a:tr h="1472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casa/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piso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es…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house/flat is…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3022872"/>
                  </a:ext>
                </a:extLst>
              </a:tr>
              <a:tr h="1472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Antiguo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Old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5213014"/>
                  </a:ext>
                </a:extLst>
              </a:tr>
              <a:tr h="20283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Moderno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Modern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9194931"/>
                  </a:ext>
                </a:extLst>
              </a:tr>
              <a:tr h="20283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Pequeña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Small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5318564"/>
                  </a:ext>
                </a:extLst>
              </a:tr>
              <a:tr h="20283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Grande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Big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5184120"/>
                  </a:ext>
                </a:extLst>
              </a:tr>
              <a:tr h="20283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Cómodo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Comfortable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826559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047718-D812-4394-BD2D-712B64329A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92774" y="5301306"/>
          <a:ext cx="3062935" cy="15475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5879">
                  <a:extLst>
                    <a:ext uri="{9D8B030D-6E8A-4147-A177-3AD203B41FA5}">
                      <a16:colId xmlns:a16="http://schemas.microsoft.com/office/drawing/2014/main" val="3815240533"/>
                    </a:ext>
                  </a:extLst>
                </a:gridCol>
                <a:gridCol w="1607056">
                  <a:extLst>
                    <a:ext uri="{9D8B030D-6E8A-4147-A177-3AD203B41FA5}">
                      <a16:colId xmlns:a16="http://schemas.microsoft.com/office/drawing/2014/main" val="647600205"/>
                    </a:ext>
                  </a:extLst>
                </a:gridCol>
              </a:tblGrid>
              <a:tr h="420541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3.¿De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qué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color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tienes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los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ojos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colour are your eyes?)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773033231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Tengo los ojos…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have… eyes.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820106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Tiene los ojos..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He/She</a:t>
                      </a:r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has… eyes.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9843261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Azules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Blue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386729"/>
                  </a:ext>
                </a:extLst>
              </a:tr>
              <a:tr h="22885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Grises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Grey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031081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Marrones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Brown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3022872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Llevo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gafas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wear glasses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33054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00E25E-43FB-4375-9B75-130B64D59A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56992" y="5286213"/>
          <a:ext cx="2585098" cy="15434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8753">
                  <a:extLst>
                    <a:ext uri="{9D8B030D-6E8A-4147-A177-3AD203B41FA5}">
                      <a16:colId xmlns:a16="http://schemas.microsoft.com/office/drawing/2014/main" val="3815240533"/>
                    </a:ext>
                  </a:extLst>
                </a:gridCol>
                <a:gridCol w="1356345">
                  <a:extLst>
                    <a:ext uri="{9D8B030D-6E8A-4147-A177-3AD203B41FA5}">
                      <a16:colId xmlns:a16="http://schemas.microsoft.com/office/drawing/2014/main" val="647600205"/>
                    </a:ext>
                  </a:extLst>
                </a:gridCol>
              </a:tblGrid>
              <a:tr h="258624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6.¿Dónde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está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(Where is it?)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773033231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Está en…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It is in…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820106"/>
                  </a:ext>
                </a:extLst>
              </a:tr>
              <a:tr h="16207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pueblo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village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386729"/>
                  </a:ext>
                </a:extLst>
              </a:tr>
              <a:tr h="2633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 ciudad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city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031081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El campo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countryside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3022872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La costa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coast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5489284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montaña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mountains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67284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CC2790-B038-4879-90E5-FCDA174C07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43373" y="328312"/>
          <a:ext cx="1651894" cy="23165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85180">
                  <a:extLst>
                    <a:ext uri="{9D8B030D-6E8A-4147-A177-3AD203B41FA5}">
                      <a16:colId xmlns:a16="http://schemas.microsoft.com/office/drawing/2014/main" val="1747218213"/>
                    </a:ext>
                  </a:extLst>
                </a:gridCol>
                <a:gridCol w="866714">
                  <a:extLst>
                    <a:ext uri="{9D8B030D-6E8A-4147-A177-3AD203B41FA5}">
                      <a16:colId xmlns:a16="http://schemas.microsoft.com/office/drawing/2014/main" val="2508019533"/>
                    </a:ext>
                  </a:extLst>
                </a:gridCol>
              </a:tblGrid>
              <a:tr h="419688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7. Los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números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20-100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(Numbers 20-100)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33005949"/>
                  </a:ext>
                </a:extLst>
              </a:tr>
              <a:tr h="17926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Veinte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20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1228134"/>
                  </a:ext>
                </a:extLst>
              </a:tr>
              <a:tr h="17926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Treinta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30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2005656"/>
                  </a:ext>
                </a:extLst>
              </a:tr>
              <a:tr h="23304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Cuarenta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40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718924"/>
                  </a:ext>
                </a:extLst>
              </a:tr>
              <a:tr h="1792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Cincuenta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50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850499"/>
                  </a:ext>
                </a:extLst>
              </a:tr>
              <a:tr h="2252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Sesenta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60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4878649"/>
                  </a:ext>
                </a:extLst>
              </a:tr>
              <a:tr h="2252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Setenta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70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1611984"/>
                  </a:ext>
                </a:extLst>
              </a:tr>
              <a:tr h="2252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Ochenta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80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6877670"/>
                  </a:ext>
                </a:extLst>
              </a:tr>
              <a:tr h="2252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Noventa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90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93653"/>
                  </a:ext>
                </a:extLst>
              </a:tr>
              <a:tr h="2252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Cien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3438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FE175A3-E926-4885-BB5B-507322AFE2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796550" y="328314"/>
          <a:ext cx="2111553" cy="23165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3666">
                  <a:extLst>
                    <a:ext uri="{9D8B030D-6E8A-4147-A177-3AD203B41FA5}">
                      <a16:colId xmlns:a16="http://schemas.microsoft.com/office/drawing/2014/main" val="1747218213"/>
                    </a:ext>
                  </a:extLst>
                </a:gridCol>
                <a:gridCol w="1107887">
                  <a:extLst>
                    <a:ext uri="{9D8B030D-6E8A-4147-A177-3AD203B41FA5}">
                      <a16:colId xmlns:a16="http://schemas.microsoft.com/office/drawing/2014/main" val="2508019533"/>
                    </a:ext>
                  </a:extLst>
                </a:gridCol>
              </a:tblGrid>
              <a:tr h="367768"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Comic Sans MS" panose="030F0702030302020204" pitchFamily="66" charset="0"/>
                        </a:rPr>
                        <a:t>8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. Palabras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muy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frecuentes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(High-frequency words)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33005949"/>
                  </a:ext>
                </a:extLst>
              </a:tr>
              <a:tr h="15708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And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1228134"/>
                  </a:ext>
                </a:extLst>
              </a:tr>
              <a:tr h="15708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También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Also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2005656"/>
                  </a:ext>
                </a:extLst>
              </a:tr>
              <a:tr h="1869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Además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 addition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718924"/>
                  </a:ext>
                </a:extLst>
              </a:tr>
              <a:tr h="1570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Pero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But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850499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Sim embargo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However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4878649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poco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bit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1611984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Bastante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Quite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6877670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Porque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Because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93653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Mi/mis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34388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Tu/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tus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Your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2903784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Su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/sus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His/her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223440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34F2809-C944-43A2-88CF-4BAE837467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43373" y="2704372"/>
          <a:ext cx="3858664" cy="12241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34104">
                  <a:extLst>
                    <a:ext uri="{9D8B030D-6E8A-4147-A177-3AD203B41FA5}">
                      <a16:colId xmlns:a16="http://schemas.microsoft.com/office/drawing/2014/main" val="1747218213"/>
                    </a:ext>
                  </a:extLst>
                </a:gridCol>
                <a:gridCol w="2024560">
                  <a:extLst>
                    <a:ext uri="{9D8B030D-6E8A-4147-A177-3AD203B41FA5}">
                      <a16:colId xmlns:a16="http://schemas.microsoft.com/office/drawing/2014/main" val="2508019533"/>
                    </a:ext>
                  </a:extLst>
                </a:gridCol>
              </a:tblGrid>
              <a:tr h="235341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9. Other questions 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33005949"/>
                  </a:ext>
                </a:extLst>
              </a:tr>
              <a:tr h="32631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¿</a:t>
                      </a:r>
                      <a:r>
                        <a:rPr lang="en-GB" sz="1000" b="1" dirty="0" err="1">
                          <a:latin typeface="Comic Sans MS" panose="030F0702030302020204" pitchFamily="66" charset="0"/>
                        </a:rPr>
                        <a:t>Cómo</a:t>
                      </a:r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 se llama </a:t>
                      </a:r>
                      <a:r>
                        <a:rPr lang="en-GB" sz="1000" b="1" dirty="0" err="1"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en-GB" sz="1000" b="1" dirty="0" err="1">
                          <a:latin typeface="Comic Sans MS" panose="030F0702030302020204" pitchFamily="66" charset="0"/>
                        </a:rPr>
                        <a:t>hermano</a:t>
                      </a:r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)?</a:t>
                      </a:r>
                      <a:endParaRPr lang="es-E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What is your (brother) called?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1228134"/>
                  </a:ext>
                </a:extLst>
              </a:tr>
              <a:tr h="1681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 (hermano) se llama…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(brother) is called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2005656"/>
                  </a:ext>
                </a:extLst>
              </a:tr>
              <a:tr h="32631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¿</a:t>
                      </a:r>
                      <a:r>
                        <a:rPr lang="en-GB" sz="1000" b="1" dirty="0" err="1">
                          <a:latin typeface="Comic Sans MS" panose="030F0702030302020204" pitchFamily="66" charset="0"/>
                        </a:rPr>
                        <a:t>Cómo</a:t>
                      </a:r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 se </a:t>
                      </a:r>
                      <a:r>
                        <a:rPr lang="en-GB" sz="1000" b="1" dirty="0" err="1">
                          <a:latin typeface="Comic Sans MS" panose="030F0702030302020204" pitchFamily="66" charset="0"/>
                        </a:rPr>
                        <a:t>llaman</a:t>
                      </a:r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b="1" dirty="0" err="1">
                          <a:latin typeface="Comic Sans MS" panose="030F0702030302020204" pitchFamily="66" charset="0"/>
                        </a:rPr>
                        <a:t>tus</a:t>
                      </a:r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 (padres)?</a:t>
                      </a:r>
                      <a:endParaRPr lang="es-E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What are your (parents) called?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l" fontAlgn="ctr"/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718924"/>
                  </a:ext>
                </a:extLst>
              </a:tr>
              <a:tr h="1681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Mis (padres) se llaman…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My (parents) are called…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0965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478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893" y="47193"/>
            <a:ext cx="8700653" cy="273090"/>
          </a:xfrm>
        </p:spPr>
        <p:txBody>
          <a:bodyPr numCol="1">
            <a:noAutofit/>
          </a:bodyPr>
          <a:lstStyle/>
          <a:p>
            <a:r>
              <a:rPr lang="en-US" sz="1800" b="1" dirty="0"/>
              <a:t>Spanish	|	New starters	|	</a:t>
            </a:r>
            <a:r>
              <a:rPr lang="es-ES" sz="1800" b="1" dirty="0"/>
              <a:t>Module 5: Mi ciudad</a:t>
            </a:r>
            <a:endParaRPr lang="en-US" sz="1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92775" y="320343"/>
          <a:ext cx="3062934" cy="40134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5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032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1.¿Qué hay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en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ciudad?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is there in your town?)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En mi ciudad hay…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 my city there is/are…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1442073"/>
                  </a:ext>
                </a:extLst>
              </a:tr>
              <a:tr h="15677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En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mi pueblo hay…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 my village there is/are…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0058564"/>
                  </a:ext>
                </a:extLst>
              </a:tr>
              <a:tr h="156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mi barrio hay…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 my neighbourhood there is/are…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0160158"/>
                  </a:ext>
                </a:extLst>
              </a:tr>
              <a:tr h="15677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 hay…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There is/are not…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2614198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Castillo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castle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2819889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estadio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stadium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458930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mercado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market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3848090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museo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museum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1399553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parque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park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3413773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 piscina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swimming pool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7555972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 plaza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square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586954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polideportivo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sports centre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579791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restaurante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restaurant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724056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 tienda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shop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6115595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 Universidad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university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444769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Unos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museos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Some museums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2230070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Una tiendas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Some shops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4111771"/>
                  </a:ext>
                </a:extLst>
              </a:tr>
              <a:tr h="1891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 hay nada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There is nothing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1356582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143001" y="278703"/>
            <a:ext cx="990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B7929CD-2125-4615-991C-81D857B0CF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02326" y="4006643"/>
          <a:ext cx="3864729" cy="28041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29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835">
                <a:tc gridSpan="2">
                  <a:txBody>
                    <a:bodyPr/>
                    <a:lstStyle/>
                    <a:p>
                      <a:pPr algn="just"/>
                      <a:r>
                        <a:rPr lang="en-GB" altLang="en-GB" sz="1000" dirty="0">
                          <a:latin typeface="Comic Sans MS" panose="030F0702030302020204" pitchFamily="66" charset="0"/>
                        </a:rPr>
                        <a:t>Adaptable sentences structures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604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1) En mi  ciudad hay una plaza y un mercado, pero no hay un castillo. Además hay muchas tiendas.</a:t>
                      </a:r>
                      <a:endParaRPr lang="es-E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GB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n my city there is a square and a market, but there is not a castle. In addition there are lots of shops.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604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2) Normalmente  durante el fin de semana salgo con mis amigos. Los Sábados voy a la bolera y al parque. Sin embargo los Domingos no hado nada.</a:t>
                      </a:r>
                      <a:endParaRPr lang="es-E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Normally during the weekend I go out with my friends. On Saturdays I go to the bowling alley ang the park. However, on Sundays I do nothing</a:t>
                      </a:r>
                      <a:endParaRPr lang="en-GB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46659"/>
                  </a:ext>
                </a:extLst>
              </a:tr>
              <a:tr h="775122"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3) Me gustaría tomar croquetas y patatas bravas. Para beber quiero un batido de chocolate por favor.</a:t>
                      </a:r>
                      <a:endParaRPr lang="es-E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 would like to have croquettes and spicy potatoes. To  drink I want a chocolate milkshake.</a:t>
                      </a:r>
                      <a:endParaRPr lang="en-GB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788637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CA961CA5-497B-4D84-99C9-F8B1D810EE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1898" y="8814815"/>
          <a:ext cx="930430" cy="17030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0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8271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4094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6810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4981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5831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72562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BD2F5C-C15B-4757-B06E-71A34D31FE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56992" y="326905"/>
          <a:ext cx="2686381" cy="4866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6893">
                  <a:extLst>
                    <a:ext uri="{9D8B030D-6E8A-4147-A177-3AD203B41FA5}">
                      <a16:colId xmlns:a16="http://schemas.microsoft.com/office/drawing/2014/main" val="1747218213"/>
                    </a:ext>
                  </a:extLst>
                </a:gridCol>
                <a:gridCol w="1409488">
                  <a:extLst>
                    <a:ext uri="{9D8B030D-6E8A-4147-A177-3AD203B41FA5}">
                      <a16:colId xmlns:a16="http://schemas.microsoft.com/office/drawing/2014/main" val="2508019533"/>
                    </a:ext>
                  </a:extLst>
                </a:gridCol>
              </a:tblGrid>
              <a:tr h="347541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4.¿Qué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quiere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tomar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do you want to have?)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33005949"/>
                  </a:ext>
                </a:extLst>
              </a:tr>
              <a:tr h="14844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Me gustaría tomar…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would like to have…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1228134"/>
                  </a:ext>
                </a:extLst>
              </a:tr>
              <a:tr h="14844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Quiero…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want…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2005656"/>
                  </a:ext>
                </a:extLst>
              </a:tr>
              <a:tr h="21050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Croquetas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Croquettes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718924"/>
                  </a:ext>
                </a:extLst>
              </a:tr>
              <a:tr h="14844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Calamares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Calamari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850499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Gambas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Prawns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4878649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Jamón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Ham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1611984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Pan con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tomate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Tomato bread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6877670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Pan con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ajo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Garlic bread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93653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Patatas bravas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Spicy potatoes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34388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Tortilla de patatas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Spanish omelette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835337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Quiero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beber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want to drink…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2221704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Agua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Water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2345660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té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tea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9939663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café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coffee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4535505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granizado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limon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lemon smoothie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6231538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batido de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fresa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strawberry milkshake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574428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batido de chocolate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chocolate milkshake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5310460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¿Algo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más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Anything else?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6295880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No, nada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más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No, nothing else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3861094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¿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Cuanto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es?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 much is it?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9579797"/>
                  </a:ext>
                </a:extLst>
              </a:tr>
              <a:tr h="2034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cuenta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por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favor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bill please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54165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047718-D812-4394-BD2D-712B64329A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92774" y="4450262"/>
          <a:ext cx="3062935" cy="22660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5879">
                  <a:extLst>
                    <a:ext uri="{9D8B030D-6E8A-4147-A177-3AD203B41FA5}">
                      <a16:colId xmlns:a16="http://schemas.microsoft.com/office/drawing/2014/main" val="3815240533"/>
                    </a:ext>
                  </a:extLst>
                </a:gridCol>
                <a:gridCol w="1607056">
                  <a:extLst>
                    <a:ext uri="{9D8B030D-6E8A-4147-A177-3AD203B41FA5}">
                      <a16:colId xmlns:a16="http://schemas.microsoft.com/office/drawing/2014/main" val="647600205"/>
                    </a:ext>
                  </a:extLst>
                </a:gridCol>
              </a:tblGrid>
              <a:tr h="420541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2.¿Qué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haces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en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ciudad?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do you do in your town?)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773033231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Salgo con mis amigos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go out with my fiends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820106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Voy…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go…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9843261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Al cine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 the cinema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386729"/>
                  </a:ext>
                </a:extLst>
              </a:tr>
              <a:tr h="22885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Al parque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 the park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031081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la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bolera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 the bowling alley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3022872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la cafeteria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 the coffee shop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330542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la playa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 the beach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9572447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De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compras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Shopping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7848304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De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paseo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For a walk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1367878"/>
                  </a:ext>
                </a:extLst>
              </a:tr>
              <a:tr h="17962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hago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nada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do nothing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054555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00E25E-43FB-4375-9B75-130B64D59A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56991" y="5199828"/>
          <a:ext cx="2686381" cy="15164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6895">
                  <a:extLst>
                    <a:ext uri="{9D8B030D-6E8A-4147-A177-3AD203B41FA5}">
                      <a16:colId xmlns:a16="http://schemas.microsoft.com/office/drawing/2014/main" val="3815240533"/>
                    </a:ext>
                  </a:extLst>
                </a:gridCol>
                <a:gridCol w="1409486">
                  <a:extLst>
                    <a:ext uri="{9D8B030D-6E8A-4147-A177-3AD203B41FA5}">
                      <a16:colId xmlns:a16="http://schemas.microsoft.com/office/drawing/2014/main" val="64760020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5. ¿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Qué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hora es? </a:t>
                      </a:r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(What time is it?)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773033231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Es la una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It is one o´clock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0820106"/>
                  </a:ext>
                </a:extLst>
              </a:tr>
              <a:tr h="16207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Son las dos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It is two o´clock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386729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Son las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tres</a:t>
                      </a: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cuarto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It is quarter past three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672849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Son las seis y media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It is half past six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7106966"/>
                  </a:ext>
                </a:extLst>
              </a:tr>
              <a:tr h="1847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Son las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nueve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menos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cuarto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It is quarter to nine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806715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CC2790-B038-4879-90E5-FCDA174C07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23489" y="328312"/>
          <a:ext cx="1651894" cy="22979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85180">
                  <a:extLst>
                    <a:ext uri="{9D8B030D-6E8A-4147-A177-3AD203B41FA5}">
                      <a16:colId xmlns:a16="http://schemas.microsoft.com/office/drawing/2014/main" val="1747218213"/>
                    </a:ext>
                  </a:extLst>
                </a:gridCol>
                <a:gridCol w="866714">
                  <a:extLst>
                    <a:ext uri="{9D8B030D-6E8A-4147-A177-3AD203B41FA5}">
                      <a16:colId xmlns:a16="http://schemas.microsoft.com/office/drawing/2014/main" val="2508019533"/>
                    </a:ext>
                  </a:extLst>
                </a:gridCol>
              </a:tblGrid>
              <a:tr h="469398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6. ¿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Cuándo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(When?)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33005949"/>
                  </a:ext>
                </a:extLst>
              </a:tr>
              <a:tr h="35155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Este fin de semana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This weekend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1228134"/>
                  </a:ext>
                </a:extLst>
              </a:tr>
              <a:tr h="35155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Durante la semana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During de week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2005656"/>
                  </a:ext>
                </a:extLst>
              </a:tr>
              <a:tr h="35155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Por la mañana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 the morning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718924"/>
                  </a:ext>
                </a:extLst>
              </a:tr>
              <a:tr h="52200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Por la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tarde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 the afternoon/ evening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850499"/>
                  </a:ext>
                </a:extLst>
              </a:tr>
              <a:tr h="251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Por la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noche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 the night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487864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FE175A3-E926-4885-BB5B-507322AFE2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55502" y="318335"/>
          <a:ext cx="2111553" cy="23165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3666">
                  <a:extLst>
                    <a:ext uri="{9D8B030D-6E8A-4147-A177-3AD203B41FA5}">
                      <a16:colId xmlns:a16="http://schemas.microsoft.com/office/drawing/2014/main" val="1747218213"/>
                    </a:ext>
                  </a:extLst>
                </a:gridCol>
                <a:gridCol w="1107887">
                  <a:extLst>
                    <a:ext uri="{9D8B030D-6E8A-4147-A177-3AD203B41FA5}">
                      <a16:colId xmlns:a16="http://schemas.microsoft.com/office/drawing/2014/main" val="2508019533"/>
                    </a:ext>
                  </a:extLst>
                </a:gridCol>
              </a:tblGrid>
              <a:tr h="367768"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Comic Sans MS" panose="030F0702030302020204" pitchFamily="66" charset="0"/>
                        </a:rPr>
                        <a:t>7.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Palabras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muy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frecuentes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1000" i="1" dirty="0">
                          <a:latin typeface="Comic Sans MS" panose="030F0702030302020204" pitchFamily="66" charset="0"/>
                        </a:rPr>
                        <a:t>(High-frequency words)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33005949"/>
                  </a:ext>
                </a:extLst>
              </a:tr>
              <a:tr h="15708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And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1228134"/>
                  </a:ext>
                </a:extLst>
              </a:tr>
              <a:tr h="15708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También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Also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2005656"/>
                  </a:ext>
                </a:extLst>
              </a:tr>
              <a:tr h="1869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Además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In addition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718924"/>
                  </a:ext>
                </a:extLst>
              </a:tr>
              <a:tr h="1570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Pero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But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850499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Sim embargo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However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4878649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poco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bit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1611984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Bastante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Quite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6877670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Porque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Because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93653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Más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More 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934388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Hasta</a:t>
                      </a:r>
                      <a:endParaRPr lang="en-GB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Until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2903784"/>
                  </a:ext>
                </a:extLst>
              </a:tr>
              <a:tr h="18067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With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223440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34F2809-C944-43A2-88CF-4BAE837467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08390" y="2704372"/>
          <a:ext cx="3858664" cy="12241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34104">
                  <a:extLst>
                    <a:ext uri="{9D8B030D-6E8A-4147-A177-3AD203B41FA5}">
                      <a16:colId xmlns:a16="http://schemas.microsoft.com/office/drawing/2014/main" val="1747218213"/>
                    </a:ext>
                  </a:extLst>
                </a:gridCol>
                <a:gridCol w="2024560">
                  <a:extLst>
                    <a:ext uri="{9D8B030D-6E8A-4147-A177-3AD203B41FA5}">
                      <a16:colId xmlns:a16="http://schemas.microsoft.com/office/drawing/2014/main" val="2508019533"/>
                    </a:ext>
                  </a:extLst>
                </a:gridCol>
              </a:tblGrid>
              <a:tr h="235341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8. ¿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Qué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 vas a </a:t>
                      </a:r>
                      <a:r>
                        <a:rPr lang="en-GB" sz="1000" dirty="0" err="1">
                          <a:latin typeface="Comic Sans MS" panose="030F0702030302020204" pitchFamily="66" charset="0"/>
                        </a:rPr>
                        <a:t>hacer</a:t>
                      </a:r>
                      <a:r>
                        <a:rPr lang="en-GB" sz="1000" dirty="0">
                          <a:latin typeface="Comic Sans MS" panose="030F0702030302020204" pitchFamily="66" charset="0"/>
                        </a:rPr>
                        <a:t>? (What are you going to do?)</a:t>
                      </a: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33005949"/>
                  </a:ext>
                </a:extLst>
              </a:tr>
              <a:tr h="32631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Voy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ver</a:t>
                      </a:r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la </a:t>
                      </a:r>
                      <a:r>
                        <a:rPr lang="en-GB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televisión</a:t>
                      </a:r>
                      <a:endParaRPr lang="es-E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am going to watch the TV</a:t>
                      </a:r>
                      <a:endParaRPr lang="en-GB" sz="1000" b="0" i="1" u="none" strike="noStrike" kern="12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1228134"/>
                  </a:ext>
                </a:extLst>
              </a:tr>
              <a:tr h="1681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Voy a hacer los deberes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 am going to do the homework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2005656"/>
                  </a:ext>
                </a:extLst>
              </a:tr>
              <a:tr h="32631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Vamos a jugar al futbol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We are going to play football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718924"/>
                  </a:ext>
                </a:extLst>
              </a:tr>
              <a:tr h="1681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Vamos a ir de paseo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We are going to  go for a walk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0965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79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43F6-E4A0-4D54-A29D-4B95CE01C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1 </a:t>
            </a:r>
            <a:r>
              <a:rPr lang="en-GB" sz="3200" dirty="0"/>
              <a:t>Read the texts and write the correct name for 1-6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845DC1-4FF4-44E9-A9E7-956B756EE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2" t="29688" r="1201" b="21233"/>
          <a:stretch/>
        </p:blipFill>
        <p:spPr>
          <a:xfrm>
            <a:off x="318389" y="1943100"/>
            <a:ext cx="10425811" cy="426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56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43F6-E4A0-4D54-A29D-4B95CE01C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1 </a:t>
            </a:r>
            <a:r>
              <a:rPr lang="en-GB" dirty="0">
                <a:solidFill>
                  <a:srgbClr val="FF0000"/>
                </a:solidFill>
              </a:rPr>
              <a:t>	Answers</a:t>
            </a:r>
            <a:br>
              <a:rPr lang="en-GB" sz="3200" dirty="0"/>
            </a:br>
            <a:r>
              <a:rPr lang="en-GB" sz="3200" dirty="0"/>
              <a:t>Read the texts and write the correct name for 1-6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845DC1-4FF4-44E9-A9E7-956B756EE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2" t="29688" r="1201" b="21233"/>
          <a:stretch/>
        </p:blipFill>
        <p:spPr>
          <a:xfrm>
            <a:off x="318389" y="1943100"/>
            <a:ext cx="6679311" cy="4268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12469-5BC7-4790-A997-FFC948EF5A60}"/>
              </a:ext>
            </a:extLst>
          </p:cNvPr>
          <p:cNvSpPr txBox="1"/>
          <p:nvPr/>
        </p:nvSpPr>
        <p:spPr>
          <a:xfrm>
            <a:off x="7734300" y="2044700"/>
            <a:ext cx="18117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Santiago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Lucía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Carlos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Lucía + Carlos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Santiago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Lucía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378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43F6-E4A0-4D54-A29D-4B95CE01C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highlight>
                  <a:srgbClr val="FFFF00"/>
                </a:highlight>
              </a:rPr>
              <a:t>Task 2 </a:t>
            </a:r>
            <a:r>
              <a:rPr lang="en-GB" b="1" dirty="0"/>
              <a:t>Are you an active person? </a:t>
            </a:r>
            <a:br>
              <a:rPr lang="en-GB" b="1" dirty="0"/>
            </a:br>
            <a:r>
              <a:rPr lang="en-GB" sz="2400" b="1" dirty="0"/>
              <a:t>Translate the replies a-c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87F752-EF69-4913-ACC7-88EB35258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6" t="13499" r="3769" b="25209"/>
          <a:stretch/>
        </p:blipFill>
        <p:spPr>
          <a:xfrm>
            <a:off x="614459" y="1504019"/>
            <a:ext cx="7764235" cy="4045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587DF-F2C8-4343-A64B-3411355B1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747" y="126928"/>
            <a:ext cx="2975106" cy="3127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DE70C-22D8-4120-833A-C5989D9C0B30}"/>
              </a:ext>
            </a:extLst>
          </p:cNvPr>
          <p:cNvSpPr txBox="1"/>
          <p:nvPr/>
        </p:nvSpPr>
        <p:spPr>
          <a:xfrm>
            <a:off x="6245094" y="5657671"/>
            <a:ext cx="4428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Do you sing karaoke from time to time?</a:t>
            </a:r>
          </a:p>
          <a:p>
            <a:pPr marL="342900" indent="-342900"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Do you listen to music from time to time?</a:t>
            </a:r>
          </a:p>
          <a:p>
            <a:pPr marL="342900" indent="-342900"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Do you play the guitar from time to time?</a:t>
            </a:r>
          </a:p>
          <a:p>
            <a:pPr marL="342900" indent="-342900"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Do you surf the Net from time to time?</a:t>
            </a:r>
          </a:p>
        </p:txBody>
      </p:sp>
    </p:spTree>
    <p:extLst>
      <p:ext uri="{BB962C8B-B14F-4D97-AF65-F5344CB8AC3E}">
        <p14:creationId xmlns:p14="http://schemas.microsoft.com/office/powerpoint/2010/main" val="719351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43F6-E4A0-4D54-A29D-4B95CE01C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highlight>
                  <a:srgbClr val="FFFF00"/>
                </a:highlight>
              </a:rPr>
              <a:t>Task 2 </a:t>
            </a:r>
            <a:r>
              <a:rPr lang="en-GB" b="1" dirty="0"/>
              <a:t>Are you an active person?   </a:t>
            </a:r>
            <a:r>
              <a:rPr lang="en-GB" b="1" dirty="0">
                <a:solidFill>
                  <a:srgbClr val="FF0000"/>
                </a:solidFill>
              </a:rPr>
              <a:t>Answers</a:t>
            </a:r>
            <a:br>
              <a:rPr lang="en-GB" b="1" dirty="0"/>
            </a:br>
            <a:r>
              <a:rPr lang="en-GB" sz="2400" b="1" dirty="0"/>
              <a:t>Translate the replies a-c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87F752-EF69-4913-ACC7-88EB35258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6" t="13499" r="3769" b="25209"/>
          <a:stretch/>
        </p:blipFill>
        <p:spPr>
          <a:xfrm>
            <a:off x="614459" y="1504019"/>
            <a:ext cx="4338541" cy="2260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DE70C-22D8-4120-833A-C5989D9C0B30}"/>
              </a:ext>
            </a:extLst>
          </p:cNvPr>
          <p:cNvSpPr txBox="1"/>
          <p:nvPr/>
        </p:nvSpPr>
        <p:spPr>
          <a:xfrm>
            <a:off x="524928" y="4153652"/>
            <a:ext cx="4495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Do you sing karaoke from time to time?     </a:t>
            </a:r>
          </a:p>
          <a:p>
            <a:pPr marL="342900" indent="-342900"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Do you listen to music from time to time?</a:t>
            </a:r>
          </a:p>
          <a:p>
            <a:pPr marL="342900" indent="-342900"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Do you play the guitar from time to time?</a:t>
            </a:r>
          </a:p>
          <a:p>
            <a:pPr marL="342900" indent="-342900"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Do you surf the Net from time to time?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584E79-680C-4A11-B8AD-C2F76482EB9F}"/>
              </a:ext>
            </a:extLst>
          </p:cNvPr>
          <p:cNvSpPr txBox="1"/>
          <p:nvPr/>
        </p:nvSpPr>
        <p:spPr>
          <a:xfrm>
            <a:off x="5661070" y="1359514"/>
            <a:ext cx="3155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1.</a:t>
            </a:r>
          </a:p>
          <a:p>
            <a:r>
              <a:rPr lang="en-GB" dirty="0">
                <a:solidFill>
                  <a:srgbClr val="FF0000"/>
                </a:solidFill>
              </a:rPr>
              <a:t>a. Yes I sing </a:t>
            </a:r>
            <a:r>
              <a:rPr lang="en-GB" dirty="0" err="1">
                <a:solidFill>
                  <a:srgbClr val="FF0000"/>
                </a:solidFill>
              </a:rPr>
              <a:t>Kkaraoke</a:t>
            </a:r>
            <a:r>
              <a:rPr lang="en-GB" dirty="0">
                <a:solidFill>
                  <a:srgbClr val="FF0000"/>
                </a:solidFill>
              </a:rPr>
              <a:t> every day</a:t>
            </a:r>
          </a:p>
          <a:p>
            <a:r>
              <a:rPr lang="en-GB" dirty="0">
                <a:solidFill>
                  <a:srgbClr val="FF0000"/>
                </a:solidFill>
              </a:rPr>
              <a:t>b. Yes I sometimes sing karaoke</a:t>
            </a:r>
          </a:p>
          <a:p>
            <a:r>
              <a:rPr lang="en-GB" dirty="0">
                <a:solidFill>
                  <a:srgbClr val="FF0000"/>
                </a:solidFill>
              </a:rPr>
              <a:t>c. I never sing karaoke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65E64-9EE0-4B06-92B6-B80B2FBD6350}"/>
              </a:ext>
            </a:extLst>
          </p:cNvPr>
          <p:cNvSpPr txBox="1"/>
          <p:nvPr/>
        </p:nvSpPr>
        <p:spPr>
          <a:xfrm>
            <a:off x="5661070" y="2559843"/>
            <a:ext cx="33175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2.</a:t>
            </a:r>
          </a:p>
          <a:p>
            <a:r>
              <a:rPr lang="en-GB" dirty="0">
                <a:solidFill>
                  <a:srgbClr val="FF0000"/>
                </a:solidFill>
              </a:rPr>
              <a:t>a. Yes I listen to music every day</a:t>
            </a:r>
          </a:p>
          <a:p>
            <a:r>
              <a:rPr lang="en-GB" dirty="0">
                <a:solidFill>
                  <a:srgbClr val="FF0000"/>
                </a:solidFill>
              </a:rPr>
              <a:t>b. Yes I sometimes listen to music</a:t>
            </a:r>
          </a:p>
          <a:p>
            <a:r>
              <a:rPr lang="en-GB" dirty="0">
                <a:solidFill>
                  <a:srgbClr val="FF0000"/>
                </a:solidFill>
              </a:rPr>
              <a:t>c. I never listen to music 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D7658-6D62-4ADE-ACDB-423D50A8CF0A}"/>
              </a:ext>
            </a:extLst>
          </p:cNvPr>
          <p:cNvSpPr txBox="1"/>
          <p:nvPr/>
        </p:nvSpPr>
        <p:spPr>
          <a:xfrm>
            <a:off x="5610544" y="3765550"/>
            <a:ext cx="34812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3. </a:t>
            </a:r>
          </a:p>
          <a:p>
            <a:r>
              <a:rPr lang="en-GB" dirty="0">
                <a:solidFill>
                  <a:srgbClr val="FF0000"/>
                </a:solidFill>
              </a:rPr>
              <a:t>a. Yes I play the guitar every day</a:t>
            </a:r>
          </a:p>
          <a:p>
            <a:r>
              <a:rPr lang="en-GB" dirty="0">
                <a:solidFill>
                  <a:srgbClr val="FF0000"/>
                </a:solidFill>
              </a:rPr>
              <a:t>b. Yes I sometimes I play the guitar </a:t>
            </a:r>
          </a:p>
          <a:p>
            <a:r>
              <a:rPr lang="en-GB" dirty="0">
                <a:solidFill>
                  <a:srgbClr val="FF0000"/>
                </a:solidFill>
              </a:rPr>
              <a:t>c. I never I play the guitar 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49D14-1DBA-4D6B-96B8-FE981BD15D6F}"/>
              </a:ext>
            </a:extLst>
          </p:cNvPr>
          <p:cNvSpPr txBox="1"/>
          <p:nvPr/>
        </p:nvSpPr>
        <p:spPr>
          <a:xfrm>
            <a:off x="5579220" y="5015547"/>
            <a:ext cx="31392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4. </a:t>
            </a:r>
          </a:p>
          <a:p>
            <a:r>
              <a:rPr lang="en-GB" dirty="0">
                <a:solidFill>
                  <a:srgbClr val="FF0000"/>
                </a:solidFill>
              </a:rPr>
              <a:t>a. Yes I surf the Net every day</a:t>
            </a:r>
          </a:p>
          <a:p>
            <a:r>
              <a:rPr lang="en-GB" dirty="0">
                <a:solidFill>
                  <a:srgbClr val="FF0000"/>
                </a:solidFill>
              </a:rPr>
              <a:t>b. Yes I sometimes surf the Net </a:t>
            </a:r>
          </a:p>
          <a:p>
            <a:r>
              <a:rPr lang="en-GB" dirty="0">
                <a:solidFill>
                  <a:srgbClr val="FF0000"/>
                </a:solidFill>
              </a:rPr>
              <a:t>c. I never surf the Net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160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C34C-6F74-497D-9341-EDBB72F4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El </a:t>
            </a:r>
            <a:r>
              <a:rPr lang="en-GB" dirty="0" err="1">
                <a:highlight>
                  <a:srgbClr val="FFFF00"/>
                </a:highlight>
              </a:rPr>
              <a:t>tiempo</a:t>
            </a:r>
            <a:r>
              <a:rPr lang="en-GB" dirty="0"/>
              <a:t>   the weather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F6E420-305E-4D1D-8056-883E943E4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3" t="23422" r="2835" b="13243"/>
          <a:stretch/>
        </p:blipFill>
        <p:spPr>
          <a:xfrm>
            <a:off x="1270000" y="1717083"/>
            <a:ext cx="7391400" cy="388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7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C34C-6F74-497D-9341-EDBB72F4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Task 3 </a:t>
            </a:r>
            <a:r>
              <a:rPr lang="en-GB" sz="3200" dirty="0"/>
              <a:t>Read the phrases and write the 2 correct letters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0FCCF-D0F7-4BBC-80B8-7FFC6D99B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D1C30-A833-4CDD-83C9-C37FC7756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" t="23784" r="1704" b="17407"/>
          <a:stretch/>
        </p:blipFill>
        <p:spPr>
          <a:xfrm>
            <a:off x="749299" y="1825625"/>
            <a:ext cx="9196819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46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3114</Words>
  <Application>Microsoft Office PowerPoint</Application>
  <PresentationFormat>Widescreen</PresentationFormat>
  <Paragraphs>778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Comic Sans MS</vt:lpstr>
      <vt:lpstr>Office Theme</vt:lpstr>
      <vt:lpstr>Repaso Module 2                           Week 2</vt:lpstr>
      <vt:lpstr>Spanish | Year 7 | Modulo 2: Mi Tiempo Libre Vocabulary</vt:lpstr>
      <vt:lpstr>En mi tiempo libre</vt:lpstr>
      <vt:lpstr>Task 1 Read the texts and write the correct name for 1-6</vt:lpstr>
      <vt:lpstr>Task 1  Answers Read the texts and write the correct name for 1-6</vt:lpstr>
      <vt:lpstr>Task 2 Are you an active person?  Translate the replies a-c</vt:lpstr>
      <vt:lpstr>Task 2 Are you an active person?   Answers Translate the replies a-c</vt:lpstr>
      <vt:lpstr>El tiempo   the weather</vt:lpstr>
      <vt:lpstr>Task 3 Read the phrases and write the 2 correct letters </vt:lpstr>
      <vt:lpstr>Task 3 write the 2 correct letters Answers</vt:lpstr>
      <vt:lpstr>Task 4    Write the weather in each country in each season</vt:lpstr>
      <vt:lpstr>Task 4    Write the weather in each country in each season Answers</vt:lpstr>
      <vt:lpstr>What sports do you do?</vt:lpstr>
      <vt:lpstr>Task 5  Read the rap and  fill in the gaps 1-6</vt:lpstr>
      <vt:lpstr>Task 5  Read the rap and  fill in the gaps 1-6 Answers</vt:lpstr>
      <vt:lpstr>Task 6    Translate what Carlos, Juan and Valentina say</vt:lpstr>
      <vt:lpstr>Task 6    Translate what Carlos, Juan and Valentina say  Answers</vt:lpstr>
      <vt:lpstr>Task 7 Question words- fill in the gaps with the correct question word</vt:lpstr>
      <vt:lpstr>Task 7 Question words- fill in the gaps Answers</vt:lpstr>
      <vt:lpstr>Task 8  Fill in the correct questions to match the answers </vt:lpstr>
      <vt:lpstr>Task 8   Answers Fill in the correct questions to match the answers </vt:lpstr>
      <vt:lpstr>Spanish | New starters | Module 3: Mi Insti</vt:lpstr>
      <vt:lpstr>Las asignaturas Task 16 Match the drawings with the school subjects</vt:lpstr>
      <vt:lpstr>Task 17   Write out another 3 dialogues like the example</vt:lpstr>
      <vt:lpstr>Opinions and reasons</vt:lpstr>
      <vt:lpstr>Task 18  Write 5 opinions and reasons for different subjects</vt:lpstr>
      <vt:lpstr>     In my school there is/isn’t</vt:lpstr>
      <vt:lpstr>Durante el recreo</vt:lpstr>
      <vt:lpstr>Task 20   Write out 4 dialogues following the pictures What do Perdro, Lucas &amp; Alba do at break time</vt:lpstr>
      <vt:lpstr>Spanish | New starters | Module 4: Mi familia y mis amigos</vt:lpstr>
      <vt:lpstr>Spanish | New starters | Module 5: Mi ciudad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Repaso                           lunes, 8 de junio</dc:title>
  <dc:creator>Pip Brimblecombe</dc:creator>
  <cp:lastModifiedBy>Pip Brimblecombe</cp:lastModifiedBy>
  <cp:revision>34</cp:revision>
  <dcterms:created xsi:type="dcterms:W3CDTF">2020-06-05T09:43:55Z</dcterms:created>
  <dcterms:modified xsi:type="dcterms:W3CDTF">2020-06-10T13:21:24Z</dcterms:modified>
</cp:coreProperties>
</file>