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77" r:id="rId2"/>
    <p:sldId id="258" r:id="rId3"/>
    <p:sldId id="259" r:id="rId4"/>
    <p:sldId id="269" r:id="rId5"/>
    <p:sldId id="283" r:id="rId6"/>
    <p:sldId id="284" r:id="rId7"/>
    <p:sldId id="286" r:id="rId8"/>
    <p:sldId id="287" r:id="rId9"/>
    <p:sldId id="289" r:id="rId10"/>
    <p:sldId id="290" r:id="rId11"/>
    <p:sldId id="291" r:id="rId12"/>
    <p:sldId id="288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D5474"/>
    <a:srgbClr val="744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5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1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1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4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4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1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9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5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br.uk/coronavirus-analysi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s.gov.uk/businessindustryandtrade/internationaltrade/articles/theimpactofcoronaviruscovid19onexportingandimportingbyukbusinesses/20aprilto3may20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dingeconomics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ingeconomics.com/united-kingdom/gdp-growth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business/2020/may/19/uk-jobless-april-coronavirus-crisis-unemployment-benefits#maincont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atista.com/statistics/1116638/uk-number-of-people-on-furloug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news/business-5237106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bc.co.uk/news/business-5237106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eveningexpress.co.uk/news/business/bank-slashes-rates-to-record-low-of-0-1-to-shore-up-coronavirus-hit-econom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95084"/>
          </a:solidFill>
          <a:ln w="38100" cap="rnd">
            <a:solidFill>
              <a:srgbClr val="E9508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9478"/>
            <a:ext cx="12158300" cy="6839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F88C9-BF7C-4E71-AB73-A5A646832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174" y="9477"/>
            <a:ext cx="2678826" cy="8595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1F1702-6FED-43CC-8BE3-D40C0D3CA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9857" y="3489486"/>
            <a:ext cx="3734014" cy="1572768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4800" b="1" dirty="0">
                <a:solidFill>
                  <a:srgbClr val="F0F0F0"/>
                </a:solidFill>
              </a:rPr>
              <a:t>A-level transition work project two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9A2C0-0C37-4F10-89DF-7FB26EEC4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9857" y="2128643"/>
            <a:ext cx="3734014" cy="1108338"/>
          </a:xfrm>
        </p:spPr>
        <p:txBody>
          <a:bodyPr anchor="b">
            <a:normAutofit/>
          </a:bodyPr>
          <a:lstStyle/>
          <a:p>
            <a:r>
              <a:rPr lang="en-GB" sz="5600" dirty="0">
                <a:solidFill>
                  <a:srgbClr val="F0F0F0"/>
                </a:solidFill>
              </a:rPr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291885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has coronavirus affected government borrowing?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3600" y="1929384"/>
            <a:ext cx="5816991" cy="4766838"/>
          </a:xfrm>
        </p:spPr>
        <p:txBody>
          <a:bodyPr>
            <a:normAutofit/>
          </a:bodyPr>
          <a:lstStyle/>
          <a:p>
            <a:r>
              <a:rPr lang="en-GB" sz="2800" dirty="0"/>
              <a:t>The government earns tax revenue</a:t>
            </a:r>
          </a:p>
          <a:p>
            <a:r>
              <a:rPr lang="en-GB" sz="2800" dirty="0"/>
              <a:t>The government spends money</a:t>
            </a:r>
          </a:p>
          <a:p>
            <a:r>
              <a:rPr lang="en-GB" sz="2800" dirty="0"/>
              <a:t>Budget deficit:- When the government spends more than it earns in taxation</a:t>
            </a:r>
          </a:p>
          <a:p>
            <a:r>
              <a:rPr lang="en-GB" sz="2800" dirty="0"/>
              <a:t>The budget deficit for 2020-21 is estimated at £284 billion </a:t>
            </a:r>
          </a:p>
          <a:p>
            <a:r>
              <a:rPr lang="en-GB" sz="2800" dirty="0"/>
              <a:t>The government will need to borrow this money. </a:t>
            </a:r>
          </a:p>
          <a:p>
            <a:r>
              <a:rPr lang="en-GB" sz="2800" dirty="0"/>
              <a:t>What will happen to the interest the government has to pay back if it borrows more?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409" y="2813538"/>
            <a:ext cx="537251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chemeClr val="accent4"/>
                </a:solidFill>
              </a:rPr>
              <a:t>£284 billion</a:t>
            </a:r>
            <a:endParaRPr lang="en-US" sz="115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409" y="5219562"/>
            <a:ext cx="5669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might have to happen to taxes in the future to be able to pay off this debt?</a:t>
            </a:r>
          </a:p>
          <a:p>
            <a:r>
              <a:rPr lang="en-GB" sz="2800" b="1" dirty="0">
                <a:hlinkClick r:id="rId2"/>
              </a:rPr>
              <a:t>http://obr.uk/coronavirus-analysis/</a:t>
            </a:r>
            <a:r>
              <a:rPr lang="en-GB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11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has coronavirus affected exports and imports?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07482" y="2613633"/>
            <a:ext cx="5410199" cy="3321884"/>
          </a:xfrm>
        </p:spPr>
        <p:txBody>
          <a:bodyPr>
            <a:normAutofit/>
          </a:bodyPr>
          <a:lstStyle/>
          <a:p>
            <a:r>
              <a:rPr lang="en-GB" dirty="0"/>
              <a:t>Exports are where we sell British goods abroad</a:t>
            </a:r>
          </a:p>
          <a:p>
            <a:r>
              <a:rPr lang="en-GB" dirty="0"/>
              <a:t>Imports are where we buy goods from abroad</a:t>
            </a:r>
          </a:p>
          <a:p>
            <a:r>
              <a:rPr lang="en-GB" dirty="0"/>
              <a:t>How have exports and imports been affected by Coronavirus? (Use numbers in your answer)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613633"/>
            <a:ext cx="5257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</a:rPr>
              <a:t>Exporting less: 72%</a:t>
            </a:r>
          </a:p>
          <a:p>
            <a:pPr algn="ctr"/>
            <a:r>
              <a:rPr lang="en-US" sz="8000" b="1" cap="none" spc="0" dirty="0">
                <a:ln/>
                <a:solidFill>
                  <a:schemeClr val="accent4"/>
                </a:solidFill>
                <a:effectLst/>
              </a:rPr>
              <a:t>Importing less: 59%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19" y="5446652"/>
            <a:ext cx="116520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has made importing and exporting harder?</a:t>
            </a:r>
          </a:p>
          <a:p>
            <a:r>
              <a:rPr lang="en-GB" sz="2400" b="1" dirty="0">
                <a:hlinkClick r:id="rId2"/>
              </a:rPr>
              <a:t>https://www.ons.gov.uk/businessindustryandtrade/internationaltrade/articles/theimpactofcoronaviruscovid19onexportingandimportingbyukbusinesses/20aprilto3may2020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8115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4732"/>
            <a:ext cx="5257800" cy="5043268"/>
          </a:xfrm>
        </p:spPr>
        <p:txBody>
          <a:bodyPr>
            <a:normAutofit/>
          </a:bodyPr>
          <a:lstStyle/>
          <a:p>
            <a:r>
              <a:rPr lang="en-GB" dirty="0"/>
              <a:t>Challenge: </a:t>
            </a:r>
            <a:br>
              <a:rPr lang="en-GB" dirty="0"/>
            </a:br>
            <a:r>
              <a:rPr lang="en-GB" dirty="0"/>
              <a:t>Choose another country and look at the impact of Covid-19 on that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38" y="2126333"/>
            <a:ext cx="4882662" cy="42519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Consider the impact on any 3 of the following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Economic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Unemployment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Inflation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Interest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Does it look like they have been affected more or less than the UK?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6585FB-07AF-421A-80AD-FE732ACCF138}"/>
              </a:ext>
            </a:extLst>
          </p:cNvPr>
          <p:cNvSpPr/>
          <p:nvPr/>
        </p:nvSpPr>
        <p:spPr>
          <a:xfrm>
            <a:off x="4307914" y="644302"/>
            <a:ext cx="3576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hlinkClick r:id="rId2"/>
              </a:rPr>
              <a:t>www.tradingeconomics.com</a:t>
            </a:r>
            <a:r>
              <a:rPr lang="en-GB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29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95084"/>
          </a:solidFill>
          <a:ln w="38100" cap="rnd">
            <a:solidFill>
              <a:srgbClr val="E9508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9478"/>
            <a:ext cx="12158300" cy="6839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BEA4F-C8B6-493D-ADA7-2E86871AC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253" y="28849"/>
            <a:ext cx="2267208" cy="859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F88C9-BF7C-4E71-AB73-A5A646832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174" y="9477"/>
            <a:ext cx="2678826" cy="8595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1F1702-6FED-43CC-8BE3-D40C0D3CA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9857" y="3489486"/>
            <a:ext cx="3734014" cy="1572768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4800" b="1" dirty="0">
                <a:solidFill>
                  <a:srgbClr val="F0F0F0"/>
                </a:solidFill>
              </a:rPr>
              <a:t>A-level transition work project two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9A2C0-0C37-4F10-89DF-7FB26EEC4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9857" y="2128643"/>
            <a:ext cx="3734014" cy="1108338"/>
          </a:xfrm>
        </p:spPr>
        <p:txBody>
          <a:bodyPr anchor="b">
            <a:normAutofit/>
          </a:bodyPr>
          <a:lstStyle/>
          <a:p>
            <a:r>
              <a:rPr lang="en-GB" sz="5600" dirty="0">
                <a:solidFill>
                  <a:srgbClr val="F0F0F0"/>
                </a:solidFill>
              </a:rPr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313426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7610-AFDD-43E0-A60F-FB77980A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12 Economics covers two areas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B528E-4528-42B8-99D9-764073281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10407332" cy="823912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7030A0"/>
                </a:solidFill>
              </a:rPr>
              <a:t>Macroeconomics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E686A-2DF3-4ED4-A960-D4BC81D14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23863"/>
            <a:ext cx="10877595" cy="376901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7030A0"/>
                </a:solidFill>
              </a:rPr>
              <a:t>Focuses on the “big picture” whole economy concepts you will, most likely, have heard of on the news or elsewhere. </a:t>
            </a:r>
          </a:p>
          <a:p>
            <a:r>
              <a:rPr lang="en-GB" sz="3200" dirty="0">
                <a:solidFill>
                  <a:srgbClr val="7030A0"/>
                </a:solidFill>
              </a:rPr>
              <a:t>Examples: unemployment, interest rates, GDP and growth, aggregate demand, and inflation.</a:t>
            </a:r>
          </a:p>
          <a:p>
            <a:r>
              <a:rPr lang="en-GB" sz="3200" dirty="0">
                <a:solidFill>
                  <a:srgbClr val="7030A0"/>
                </a:solidFill>
              </a:rPr>
              <a:t>Subject of “project two”</a:t>
            </a:r>
          </a:p>
        </p:txBody>
      </p:sp>
    </p:spTree>
    <p:extLst>
      <p:ext uri="{BB962C8B-B14F-4D97-AF65-F5344CB8AC3E}">
        <p14:creationId xmlns:p14="http://schemas.microsoft.com/office/powerpoint/2010/main" val="90573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74ADBE"/>
          </a:solidFill>
          <a:ln w="38100" cap="rnd">
            <a:solidFill>
              <a:srgbClr val="74ADB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E686A-2DF3-4ED4-A960-D4BC81D14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4558431"/>
            <a:ext cx="4611389" cy="2147170"/>
          </a:xfrm>
          <a:solidFill>
            <a:schemeClr val="bg1"/>
          </a:solidFill>
        </p:spPr>
        <p:txBody>
          <a:bodyPr numCol="2" spcCol="180000"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Areas considered:</a:t>
            </a:r>
          </a:p>
          <a:p>
            <a:pPr>
              <a:lnSpc>
                <a:spcPct val="100000"/>
              </a:lnSpc>
            </a:pPr>
            <a:r>
              <a:rPr lang="en-GB" dirty="0"/>
              <a:t>Economic growth</a:t>
            </a:r>
          </a:p>
          <a:p>
            <a:pPr>
              <a:lnSpc>
                <a:spcPct val="100000"/>
              </a:lnSpc>
            </a:pPr>
            <a:r>
              <a:rPr lang="en-GB" dirty="0"/>
              <a:t>Unemployment</a:t>
            </a:r>
          </a:p>
          <a:p>
            <a:pPr>
              <a:lnSpc>
                <a:spcPct val="100000"/>
              </a:lnSpc>
            </a:pPr>
            <a:r>
              <a:rPr lang="en-GB" dirty="0"/>
              <a:t>Employment</a:t>
            </a:r>
          </a:p>
          <a:p>
            <a:pPr>
              <a:lnSpc>
                <a:spcPct val="100000"/>
              </a:lnSpc>
            </a:pPr>
            <a:r>
              <a:rPr lang="en-GB" dirty="0"/>
              <a:t>Inflation</a:t>
            </a:r>
          </a:p>
          <a:p>
            <a:pPr>
              <a:lnSpc>
                <a:spcPct val="100000"/>
              </a:lnSpc>
            </a:pPr>
            <a:r>
              <a:rPr lang="en-GB" dirty="0"/>
              <a:t>Interest rates</a:t>
            </a:r>
          </a:p>
          <a:p>
            <a:pPr>
              <a:lnSpc>
                <a:spcPct val="100000"/>
              </a:lnSpc>
            </a:pPr>
            <a:r>
              <a:rPr lang="en-GB" dirty="0"/>
              <a:t>Government borrowing </a:t>
            </a:r>
          </a:p>
          <a:p>
            <a:pPr>
              <a:lnSpc>
                <a:spcPct val="100000"/>
              </a:lnSpc>
            </a:pPr>
            <a:r>
              <a:rPr lang="en-GB" dirty="0"/>
              <a:t>Imports and Exports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E81DE-CCEE-4681-B388-7FE8B3408FE9}"/>
              </a:ext>
            </a:extLst>
          </p:cNvPr>
          <p:cNvSpPr txBox="1">
            <a:spLocks/>
          </p:cNvSpPr>
          <p:nvPr/>
        </p:nvSpPr>
        <p:spPr>
          <a:xfrm>
            <a:off x="0" y="-59587"/>
            <a:ext cx="5096674" cy="4618017"/>
          </a:xfrm>
          <a:custGeom>
            <a:avLst/>
            <a:gdLst>
              <a:gd name="connsiteX0" fmla="*/ 0 w 5043948"/>
              <a:gd name="connsiteY0" fmla="*/ 0 h 3515034"/>
              <a:gd name="connsiteX1" fmla="*/ 5043948 w 5043948"/>
              <a:gd name="connsiteY1" fmla="*/ 0 h 3515034"/>
              <a:gd name="connsiteX2" fmla="*/ 5043948 w 5043948"/>
              <a:gd name="connsiteY2" fmla="*/ 3515034 h 3515034"/>
              <a:gd name="connsiteX3" fmla="*/ 0 w 5043948"/>
              <a:gd name="connsiteY3" fmla="*/ 3515034 h 3515034"/>
              <a:gd name="connsiteX4" fmla="*/ 0 w 5043948"/>
              <a:gd name="connsiteY4" fmla="*/ 0 h 3515034"/>
              <a:gd name="connsiteX0" fmla="*/ 0 w 5043948"/>
              <a:gd name="connsiteY0" fmla="*/ 0 h 3515034"/>
              <a:gd name="connsiteX1" fmla="*/ 5043948 w 5043948"/>
              <a:gd name="connsiteY1" fmla="*/ 0 h 3515034"/>
              <a:gd name="connsiteX2" fmla="*/ 5034116 w 5043948"/>
              <a:gd name="connsiteY2" fmla="*/ 1715729 h 3515034"/>
              <a:gd name="connsiteX3" fmla="*/ 5043948 w 5043948"/>
              <a:gd name="connsiteY3" fmla="*/ 3515034 h 3515034"/>
              <a:gd name="connsiteX4" fmla="*/ 0 w 5043948"/>
              <a:gd name="connsiteY4" fmla="*/ 3515034 h 3515034"/>
              <a:gd name="connsiteX5" fmla="*/ 0 w 5043948"/>
              <a:gd name="connsiteY5" fmla="*/ 0 h 3515034"/>
              <a:gd name="connsiteX0" fmla="*/ 0 w 5043948"/>
              <a:gd name="connsiteY0" fmla="*/ 0 h 3515034"/>
              <a:gd name="connsiteX1" fmla="*/ 3726426 w 5043948"/>
              <a:gd name="connsiteY1" fmla="*/ 0 h 3515034"/>
              <a:gd name="connsiteX2" fmla="*/ 5034116 w 5043948"/>
              <a:gd name="connsiteY2" fmla="*/ 1715729 h 3515034"/>
              <a:gd name="connsiteX3" fmla="*/ 5043948 w 5043948"/>
              <a:gd name="connsiteY3" fmla="*/ 3515034 h 3515034"/>
              <a:gd name="connsiteX4" fmla="*/ 0 w 5043948"/>
              <a:gd name="connsiteY4" fmla="*/ 3515034 h 3515034"/>
              <a:gd name="connsiteX5" fmla="*/ 0 w 5043948"/>
              <a:gd name="connsiteY5" fmla="*/ 0 h 3515034"/>
              <a:gd name="connsiteX0" fmla="*/ 0 w 5043948"/>
              <a:gd name="connsiteY0" fmla="*/ 0 h 3515034"/>
              <a:gd name="connsiteX1" fmla="*/ 3726426 w 5043948"/>
              <a:gd name="connsiteY1" fmla="*/ 0 h 3515034"/>
              <a:gd name="connsiteX2" fmla="*/ 5034116 w 5043948"/>
              <a:gd name="connsiteY2" fmla="*/ 1715729 h 3515034"/>
              <a:gd name="connsiteX3" fmla="*/ 5043948 w 5043948"/>
              <a:gd name="connsiteY3" fmla="*/ 3515034 h 3515034"/>
              <a:gd name="connsiteX4" fmla="*/ 0 w 5043948"/>
              <a:gd name="connsiteY4" fmla="*/ 3515034 h 3515034"/>
              <a:gd name="connsiteX5" fmla="*/ 0 w 5043948"/>
              <a:gd name="connsiteY5" fmla="*/ 0 h 3515034"/>
              <a:gd name="connsiteX0" fmla="*/ 0 w 5090708"/>
              <a:gd name="connsiteY0" fmla="*/ 57505 h 3572539"/>
              <a:gd name="connsiteX1" fmla="*/ 3726426 w 5090708"/>
              <a:gd name="connsiteY1" fmla="*/ 57505 h 3572539"/>
              <a:gd name="connsiteX2" fmla="*/ 5008098 w 5090708"/>
              <a:gd name="connsiteY2" fmla="*/ 111394 h 3572539"/>
              <a:gd name="connsiteX3" fmla="*/ 5034116 w 5090708"/>
              <a:gd name="connsiteY3" fmla="*/ 1773234 h 3572539"/>
              <a:gd name="connsiteX4" fmla="*/ 5043948 w 5090708"/>
              <a:gd name="connsiteY4" fmla="*/ 3572539 h 3572539"/>
              <a:gd name="connsiteX5" fmla="*/ 0 w 5090708"/>
              <a:gd name="connsiteY5" fmla="*/ 3572539 h 3572539"/>
              <a:gd name="connsiteX6" fmla="*/ 0 w 5090708"/>
              <a:gd name="connsiteY6" fmla="*/ 57505 h 3572539"/>
              <a:gd name="connsiteX0" fmla="*/ 0 w 5096674"/>
              <a:gd name="connsiteY0" fmla="*/ 57505 h 3572539"/>
              <a:gd name="connsiteX1" fmla="*/ 3726426 w 5096674"/>
              <a:gd name="connsiteY1" fmla="*/ 57505 h 3572539"/>
              <a:gd name="connsiteX2" fmla="*/ 5008098 w 5096674"/>
              <a:gd name="connsiteY2" fmla="*/ 111394 h 3572539"/>
              <a:gd name="connsiteX3" fmla="*/ 5062252 w 5096674"/>
              <a:gd name="connsiteY3" fmla="*/ 1784117 h 3572539"/>
              <a:gd name="connsiteX4" fmla="*/ 5043948 w 5096674"/>
              <a:gd name="connsiteY4" fmla="*/ 3572539 h 3572539"/>
              <a:gd name="connsiteX5" fmla="*/ 0 w 5096674"/>
              <a:gd name="connsiteY5" fmla="*/ 3572539 h 3572539"/>
              <a:gd name="connsiteX6" fmla="*/ 0 w 5096674"/>
              <a:gd name="connsiteY6" fmla="*/ 57505 h 357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6674" h="3572539">
                <a:moveTo>
                  <a:pt x="0" y="57505"/>
                </a:moveTo>
                <a:lnTo>
                  <a:pt x="3726426" y="57505"/>
                </a:lnTo>
                <a:cubicBezTo>
                  <a:pt x="4464980" y="197081"/>
                  <a:pt x="4790150" y="-174561"/>
                  <a:pt x="5008098" y="111394"/>
                </a:cubicBezTo>
                <a:cubicBezTo>
                  <a:pt x="5226046" y="397349"/>
                  <a:pt x="4960148" y="1337854"/>
                  <a:pt x="5062252" y="1784117"/>
                </a:cubicBezTo>
                <a:cubicBezTo>
                  <a:pt x="5065529" y="2383885"/>
                  <a:pt x="5040671" y="2972771"/>
                  <a:pt x="5043948" y="3572539"/>
                </a:cubicBezTo>
                <a:lnTo>
                  <a:pt x="0" y="3572539"/>
                </a:lnTo>
                <a:lnTo>
                  <a:pt x="0" y="57505"/>
                </a:lnTo>
                <a:close/>
              </a:path>
            </a:pathLst>
          </a:custGeom>
          <a:noFill/>
        </p:spPr>
        <p:txBody>
          <a:bodyPr vert="horz" lIns="540000" tIns="28800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GB" sz="5400" dirty="0">
                <a:solidFill>
                  <a:srgbClr val="4D5474"/>
                </a:solidFill>
              </a:rPr>
              <a:t>Task: </a:t>
            </a:r>
            <a:br>
              <a:rPr lang="en-GB" sz="5400" dirty="0">
                <a:solidFill>
                  <a:srgbClr val="4D5474"/>
                </a:solidFill>
              </a:rPr>
            </a:br>
            <a:r>
              <a:rPr lang="en-GB" dirty="0">
                <a:solidFill>
                  <a:srgbClr val="4D5474"/>
                </a:solidFill>
              </a:rPr>
              <a:t>To investigate the impact of the coronavirus on the UK</a:t>
            </a:r>
            <a:endParaRPr lang="en-GB" sz="5400" dirty="0">
              <a:solidFill>
                <a:srgbClr val="4D547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17" y="14748"/>
            <a:ext cx="7200783" cy="68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44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5B20-F3AA-4D6D-973E-FAD5939F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1097397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How has coronavirus affected economic growth?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304970" y="1690688"/>
            <a:ext cx="4822371" cy="396698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Economic growth- when there is an increase in real GDP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GDP measures the total amount of output of goods and services in a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Coronavirus affects the start of 2020- how has it affected economic growth at the start of 2020? (Give an economic growth rate for 2019 and for 2020 in your answer)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504" t="58840" r="40529" b="9553"/>
          <a:stretch/>
        </p:blipFill>
        <p:spPr>
          <a:xfrm>
            <a:off x="274320" y="1800665"/>
            <a:ext cx="7153422" cy="3676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" y="5657671"/>
            <a:ext cx="1152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data for the start of 2020 is the first 3 months of the year- what do you expect to happen in the next 3 months to output? Why?</a:t>
            </a:r>
          </a:p>
          <a:p>
            <a:r>
              <a:rPr lang="en-GB" sz="2800" b="1" dirty="0">
                <a:hlinkClick r:id="rId3"/>
              </a:rPr>
              <a:t>https://tradingeconomics.com/united-kingdom/gdp-growth</a:t>
            </a:r>
            <a:r>
              <a:rPr lang="en-GB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799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55" y="365125"/>
            <a:ext cx="1185524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How has coronavirus affected unemployment?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3600" y="1929385"/>
            <a:ext cx="5734594" cy="372828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Unemployment:- where people are willing and able to work but unable to find suitable employment </a:t>
            </a:r>
          </a:p>
          <a:p>
            <a:r>
              <a:rPr lang="en-GB" dirty="0"/>
              <a:t>Claimant count:- the number of people claiming unemployment related benefits </a:t>
            </a:r>
          </a:p>
          <a:p>
            <a:r>
              <a:rPr lang="en-GB" dirty="0"/>
              <a:t>Right at the end of the chart is 2020. What happens to the number having to claim unemployment benefits? </a:t>
            </a:r>
          </a:p>
          <a:p>
            <a:r>
              <a:rPr lang="en-GB" dirty="0"/>
              <a:t>(give a number from 2019 and a number for 2020 in your answer)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7243" t="37232" r="37618" b="13840"/>
          <a:stretch/>
        </p:blipFill>
        <p:spPr>
          <a:xfrm>
            <a:off x="336755" y="2160864"/>
            <a:ext cx="5606845" cy="4389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5265889"/>
            <a:ext cx="60420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How will the change in the numbers claiming unemployment benefit affect the UK Government? Why?</a:t>
            </a:r>
          </a:p>
          <a:p>
            <a:r>
              <a:rPr lang="en-GB" b="1" dirty="0">
                <a:hlinkClick r:id="rId3"/>
              </a:rPr>
              <a:t>https://www.theguardian.com/business/2020/may/19/uk-jobless-april-coronavirus-crisis-unemployment-benefits#maincontent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497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07948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How has coronavirus affected employment?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3600" y="1929385"/>
            <a:ext cx="5974080" cy="3728286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Furlough:- where an employer and employee agree not to work for a period of time</a:t>
            </a:r>
          </a:p>
          <a:p>
            <a:r>
              <a:rPr lang="en-GB" sz="2800" dirty="0"/>
              <a:t>Whilst furloughed the government pays a percentage of your usual earnings. In April this was 80%.</a:t>
            </a:r>
          </a:p>
          <a:p>
            <a:r>
              <a:rPr lang="en-GB" sz="2800" dirty="0"/>
              <a:t>The Chart shows the number of people in millions furloughed each week in April and May. What happens to the number of people furloughed?</a:t>
            </a:r>
          </a:p>
          <a:p>
            <a:r>
              <a:rPr lang="en-GB" sz="2800" dirty="0"/>
              <a:t>(give a number from the start of the period and the end in your answer)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" y="5657671"/>
            <a:ext cx="115214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How will the change in the numbers furloughed affect the UK Government? Why? How might this benefit businesses if the Government is paying them? </a:t>
            </a:r>
            <a:r>
              <a:rPr lang="en-GB" b="1" dirty="0">
                <a:hlinkClick r:id="rId2"/>
              </a:rPr>
              <a:t>https://www.statista.com/statistics/1116638/uk-number-of-people-on-furlough/</a:t>
            </a:r>
            <a:endParaRPr lang="en-GB" b="1" dirty="0"/>
          </a:p>
          <a:p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536" t="40089" r="42236" b="13839"/>
          <a:stretch/>
        </p:blipFill>
        <p:spPr>
          <a:xfrm>
            <a:off x="274320" y="1806252"/>
            <a:ext cx="5669280" cy="37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36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has coronavirus affected inflation?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3600" y="1929384"/>
            <a:ext cx="5410199" cy="364453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Inflation:- where average prices are rising </a:t>
            </a:r>
          </a:p>
          <a:p>
            <a:r>
              <a:rPr lang="en-GB" dirty="0"/>
              <a:t>Deflation:- where average prices are falling</a:t>
            </a:r>
          </a:p>
          <a:p>
            <a:r>
              <a:rPr lang="en-GB" dirty="0"/>
              <a:t>Disinflation:- where average prices are rising but at a slow rate</a:t>
            </a:r>
          </a:p>
          <a:p>
            <a:r>
              <a:rPr lang="en-GB" dirty="0"/>
              <a:t>The Chart shows the inflation rate. What happens to the inflation rate in 2020?</a:t>
            </a:r>
          </a:p>
          <a:p>
            <a:r>
              <a:rPr lang="en-GB" dirty="0"/>
              <a:t>(give the percentage increase in prices from 2018 or 2019 and give the final value in your answer)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" y="5657671"/>
            <a:ext cx="1152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Bank of England has a target- this is the percentage inflation they try to achieve- What is the inflation target percentage? Has coronavirus moved us closer to or further from the target? </a:t>
            </a:r>
            <a:r>
              <a:rPr lang="en-GB" b="1" dirty="0">
                <a:hlinkClick r:id="rId2"/>
              </a:rPr>
              <a:t>https://www.bbc.co.uk/news/business-52371062</a:t>
            </a:r>
            <a:r>
              <a:rPr lang="en-GB" b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9933"/>
            <a:ext cx="4632868" cy="37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has coronavirus affected inflation?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3600" y="1929384"/>
            <a:ext cx="5563772" cy="3649089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This chart shows the percentage change in the prices of different products</a:t>
            </a:r>
          </a:p>
          <a:p>
            <a:r>
              <a:rPr lang="en-GB" sz="2800" dirty="0"/>
              <a:t>What types of products saw prices rise during the last 12 months?</a:t>
            </a:r>
          </a:p>
          <a:p>
            <a:r>
              <a:rPr lang="en-GB" sz="2800" dirty="0"/>
              <a:t>(use numbers in your answer)</a:t>
            </a:r>
            <a:endParaRPr lang="en-GB" sz="2800" b="0" dirty="0"/>
          </a:p>
          <a:p>
            <a:r>
              <a:rPr lang="en-GB" sz="2800" dirty="0"/>
              <a:t>What types of products saw prices fall during the past 12 months?</a:t>
            </a:r>
          </a:p>
          <a:p>
            <a:r>
              <a:rPr lang="en-GB" sz="2800" dirty="0"/>
              <a:t>(use numbers in your answer)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436" y="5742079"/>
            <a:ext cx="112893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did we call it on the last slide when average prices fall? Why do you think the price of clothes and transport have fallen? </a:t>
            </a:r>
            <a:r>
              <a:rPr lang="en-GB" sz="2400" b="1" dirty="0">
                <a:hlinkClick r:id="rId2"/>
              </a:rPr>
              <a:t>https://www.bbc.co.uk/news/business-52371062</a:t>
            </a:r>
            <a:r>
              <a:rPr lang="en-GB" sz="2400" b="1" dirty="0"/>
              <a:t>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1437609"/>
            <a:ext cx="5134707" cy="417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0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52144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How has coronavirus affected interest rates?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3600" y="1929385"/>
            <a:ext cx="5852160" cy="3728286"/>
          </a:xfrm>
        </p:spPr>
        <p:txBody>
          <a:bodyPr>
            <a:normAutofit/>
          </a:bodyPr>
          <a:lstStyle/>
          <a:p>
            <a:r>
              <a:rPr lang="en-GB" sz="2800" dirty="0"/>
              <a:t>Interest rates:- the cost of borrowing</a:t>
            </a:r>
          </a:p>
          <a:p>
            <a:r>
              <a:rPr lang="en-GB" sz="2800" dirty="0"/>
              <a:t>When you take a loan this is the amount they charge you extra. </a:t>
            </a:r>
          </a:p>
          <a:p>
            <a:r>
              <a:rPr lang="en-GB" sz="2800" dirty="0"/>
              <a:t>When you have savings this is the amount the bank rewards you</a:t>
            </a:r>
          </a:p>
          <a:p>
            <a:r>
              <a:rPr lang="en-GB" sz="2800" dirty="0"/>
              <a:t>Interest rates are used to help control inflation</a:t>
            </a:r>
          </a:p>
          <a:p>
            <a:r>
              <a:rPr lang="en-GB" sz="2800" dirty="0"/>
              <a:t>What happened to interest rates in March 2020?</a:t>
            </a:r>
          </a:p>
          <a:p>
            <a:r>
              <a:rPr lang="en-GB" sz="2800" dirty="0"/>
              <a:t>(use percentage point changes in your answer)</a:t>
            </a:r>
            <a:endParaRPr lang="en-GB" sz="2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" y="5657671"/>
            <a:ext cx="115214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Will lower interest rates lead to more or less people borrowing money? Will savers be happy with lower interest rates?</a:t>
            </a:r>
          </a:p>
          <a:p>
            <a:r>
              <a:rPr lang="en-GB" sz="2400" b="1" dirty="0">
                <a:hlinkClick r:id="rId2"/>
              </a:rPr>
              <a:t>https://www.eveningexpress.co.uk/news/business/bank-slashes-rates-to-record-low-of-0-1-to-shore-up-coronavirus-hit-economy/</a:t>
            </a:r>
            <a:r>
              <a:rPr lang="en-GB" sz="24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9" y="1448972"/>
            <a:ext cx="5044134" cy="42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971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Modern Love</vt:lpstr>
      <vt:lpstr>The Hand</vt:lpstr>
      <vt:lpstr>SketchyVTI</vt:lpstr>
      <vt:lpstr>Economics</vt:lpstr>
      <vt:lpstr>Year 12 Economics covers two areas</vt:lpstr>
      <vt:lpstr>PowerPoint Presentation</vt:lpstr>
      <vt:lpstr>How has coronavirus affected economic growth?</vt:lpstr>
      <vt:lpstr>How has coronavirus affected unemployment?</vt:lpstr>
      <vt:lpstr>How has coronavirus affected employment?</vt:lpstr>
      <vt:lpstr>How has coronavirus affected inflation?</vt:lpstr>
      <vt:lpstr>How has coronavirus affected inflation?</vt:lpstr>
      <vt:lpstr>How has coronavirus affected interest rates?</vt:lpstr>
      <vt:lpstr>How has coronavirus affected government borrowing?</vt:lpstr>
      <vt:lpstr>How has coronavirus affected exports and imports?</vt:lpstr>
      <vt:lpstr>Challenge:  Choose another country and look at the impact of Covid-19 on that country</vt:lpstr>
      <vt:lpstr>Economics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Ben Treverton</dc:creator>
  <cp:lastModifiedBy>06 Ticehurst, Daisy-May</cp:lastModifiedBy>
  <cp:revision>45</cp:revision>
  <dcterms:created xsi:type="dcterms:W3CDTF">2020-05-16T14:36:55Z</dcterms:created>
  <dcterms:modified xsi:type="dcterms:W3CDTF">2020-06-11T08:40:14Z</dcterms:modified>
</cp:coreProperties>
</file>