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7" r:id="rId2"/>
    <p:sldId id="266" r:id="rId3"/>
    <p:sldId id="405" r:id="rId4"/>
    <p:sldId id="397" r:id="rId5"/>
    <p:sldId id="374" r:id="rId6"/>
    <p:sldId id="378" r:id="rId7"/>
    <p:sldId id="409" r:id="rId8"/>
    <p:sldId id="408" r:id="rId9"/>
  </p:sldIdLst>
  <p:sldSz cx="12801600" cy="9601200" type="A3"/>
  <p:notesSz cx="6797675" cy="9926638"/>
  <p:defaultTextStyle>
    <a:defPPr>
      <a:defRPr lang="en-US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1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62" autoAdjust="0"/>
    <p:restoredTop sz="94291" autoAdjust="0"/>
  </p:normalViewPr>
  <p:slideViewPr>
    <p:cSldViewPr>
      <p:cViewPr varScale="1">
        <p:scale>
          <a:sx n="49" d="100"/>
          <a:sy n="49" d="100"/>
        </p:scale>
        <p:origin x="1110" y="72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9618AF-D199-4CC0-815B-7E1C9B3DFEAB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B547132-3A6A-40D7-B290-945A72761243}">
      <dgm:prSet phldrT="[Text]"/>
      <dgm:spPr/>
      <dgm:t>
        <a:bodyPr/>
        <a:lstStyle/>
        <a:p>
          <a:r>
            <a:rPr lang="en-GB" dirty="0"/>
            <a:t>Emotional</a:t>
          </a:r>
        </a:p>
      </dgm:t>
    </dgm:pt>
    <dgm:pt modelId="{7D375B2A-DDD0-4DE1-BD7B-271C64FAC2A1}" type="parTrans" cxnId="{DB2AFD75-1DDB-45C6-BD89-948084AD301B}">
      <dgm:prSet/>
      <dgm:spPr/>
      <dgm:t>
        <a:bodyPr/>
        <a:lstStyle/>
        <a:p>
          <a:endParaRPr lang="en-GB"/>
        </a:p>
      </dgm:t>
    </dgm:pt>
    <dgm:pt modelId="{76CCC5F3-7EBC-4414-9B93-0F5DF1C8632D}" type="sibTrans" cxnId="{DB2AFD75-1DDB-45C6-BD89-948084AD301B}">
      <dgm:prSet/>
      <dgm:spPr/>
      <dgm:t>
        <a:bodyPr/>
        <a:lstStyle/>
        <a:p>
          <a:endParaRPr lang="en-GB"/>
        </a:p>
      </dgm:t>
    </dgm:pt>
    <dgm:pt modelId="{E891491D-7BB1-4732-889B-21E400FD7042}">
      <dgm:prSet phldrT="[Text]"/>
      <dgm:spPr/>
      <dgm:t>
        <a:bodyPr/>
        <a:lstStyle/>
        <a:p>
          <a:r>
            <a:rPr lang="en-GB" dirty="0"/>
            <a:t>Behavioural</a:t>
          </a:r>
        </a:p>
      </dgm:t>
    </dgm:pt>
    <dgm:pt modelId="{A337A4F9-DF27-44C7-B8B4-242910DE722C}" type="parTrans" cxnId="{854A0230-90D9-49CB-8E1B-4F31805C1E17}">
      <dgm:prSet/>
      <dgm:spPr/>
      <dgm:t>
        <a:bodyPr/>
        <a:lstStyle/>
        <a:p>
          <a:endParaRPr lang="en-GB"/>
        </a:p>
      </dgm:t>
    </dgm:pt>
    <dgm:pt modelId="{0C6DBB51-7F1E-4A8B-9631-EE3D2DBEAC56}" type="sibTrans" cxnId="{854A0230-90D9-49CB-8E1B-4F31805C1E17}">
      <dgm:prSet/>
      <dgm:spPr/>
      <dgm:t>
        <a:bodyPr/>
        <a:lstStyle/>
        <a:p>
          <a:endParaRPr lang="en-GB"/>
        </a:p>
      </dgm:t>
    </dgm:pt>
    <dgm:pt modelId="{06E5BA40-50F9-49D5-B9DF-DC33EF3279F9}">
      <dgm:prSet phldrT="[Text]"/>
      <dgm:spPr/>
      <dgm:t>
        <a:bodyPr/>
        <a:lstStyle/>
        <a:p>
          <a:r>
            <a:rPr lang="en-GB" dirty="0"/>
            <a:t>Characteristics of phobias</a:t>
          </a:r>
        </a:p>
      </dgm:t>
    </dgm:pt>
    <dgm:pt modelId="{CD7804CD-794F-48C5-A745-BDA9AA25AD8E}" type="parTrans" cxnId="{D4E579FC-2559-4471-85D9-DA3FD7B595FB}">
      <dgm:prSet/>
      <dgm:spPr/>
      <dgm:t>
        <a:bodyPr/>
        <a:lstStyle/>
        <a:p>
          <a:endParaRPr lang="en-GB"/>
        </a:p>
      </dgm:t>
    </dgm:pt>
    <dgm:pt modelId="{D1BCC9EA-2DA1-48BD-8025-318D5A28C276}" type="sibTrans" cxnId="{D4E579FC-2559-4471-85D9-DA3FD7B595FB}">
      <dgm:prSet/>
      <dgm:spPr/>
      <dgm:t>
        <a:bodyPr/>
        <a:lstStyle/>
        <a:p>
          <a:endParaRPr lang="en-GB"/>
        </a:p>
      </dgm:t>
    </dgm:pt>
    <dgm:pt modelId="{4B10F4BE-87D2-4090-8431-5AFCD8F1DDF5}">
      <dgm:prSet phldrT="[Text]"/>
      <dgm:spPr/>
      <dgm:t>
        <a:bodyPr/>
        <a:lstStyle/>
        <a:p>
          <a:r>
            <a:rPr lang="en-GB" dirty="0"/>
            <a:t>Cognitive</a:t>
          </a:r>
        </a:p>
      </dgm:t>
    </dgm:pt>
    <dgm:pt modelId="{075422B2-CE94-4878-92B9-C636CD80DAAC}" type="parTrans" cxnId="{7C62527C-1D7A-4B9F-BE63-8F4DABF3CD11}">
      <dgm:prSet/>
      <dgm:spPr/>
      <dgm:t>
        <a:bodyPr/>
        <a:lstStyle/>
        <a:p>
          <a:endParaRPr lang="en-GB"/>
        </a:p>
      </dgm:t>
    </dgm:pt>
    <dgm:pt modelId="{B23B4703-C1A8-4815-8E3B-6ABEC9B60CE4}" type="sibTrans" cxnId="{7C62527C-1D7A-4B9F-BE63-8F4DABF3CD11}">
      <dgm:prSet/>
      <dgm:spPr/>
      <dgm:t>
        <a:bodyPr/>
        <a:lstStyle/>
        <a:p>
          <a:endParaRPr lang="en-GB"/>
        </a:p>
      </dgm:t>
    </dgm:pt>
    <dgm:pt modelId="{AC155E98-3DA2-494A-B6DB-E5B0813B73BB}" type="pres">
      <dgm:prSet presAssocID="{F79618AF-D199-4CC0-815B-7E1C9B3DFEAB}" presName="compositeShape" presStyleCnt="0">
        <dgm:presLayoutVars>
          <dgm:chMax val="9"/>
          <dgm:dir/>
          <dgm:resizeHandles val="exact"/>
        </dgm:presLayoutVars>
      </dgm:prSet>
      <dgm:spPr/>
    </dgm:pt>
    <dgm:pt modelId="{E7E2BB2E-E9DF-4FDC-A5C2-9F0E1D9BE46C}" type="pres">
      <dgm:prSet presAssocID="{F79618AF-D199-4CC0-815B-7E1C9B3DFEAB}" presName="triangle1" presStyleLbl="node1" presStyleIdx="0" presStyleCnt="4">
        <dgm:presLayoutVars>
          <dgm:bulletEnabled val="1"/>
        </dgm:presLayoutVars>
      </dgm:prSet>
      <dgm:spPr/>
    </dgm:pt>
    <dgm:pt modelId="{2E699725-769D-472F-89BD-7E3C06C45935}" type="pres">
      <dgm:prSet presAssocID="{F79618AF-D199-4CC0-815B-7E1C9B3DFEAB}" presName="triangle2" presStyleLbl="node1" presStyleIdx="1" presStyleCnt="4">
        <dgm:presLayoutVars>
          <dgm:bulletEnabled val="1"/>
        </dgm:presLayoutVars>
      </dgm:prSet>
      <dgm:spPr/>
    </dgm:pt>
    <dgm:pt modelId="{C24F316E-738D-48CE-81E9-55EC9FC262BF}" type="pres">
      <dgm:prSet presAssocID="{F79618AF-D199-4CC0-815B-7E1C9B3DFEAB}" presName="triangle3" presStyleLbl="node1" presStyleIdx="2" presStyleCnt="4">
        <dgm:presLayoutVars>
          <dgm:bulletEnabled val="1"/>
        </dgm:presLayoutVars>
      </dgm:prSet>
      <dgm:spPr/>
    </dgm:pt>
    <dgm:pt modelId="{0CB4E488-2ED7-445B-8C2C-9639110F4670}" type="pres">
      <dgm:prSet presAssocID="{F79618AF-D199-4CC0-815B-7E1C9B3DFEAB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854A0230-90D9-49CB-8E1B-4F31805C1E17}" srcId="{F79618AF-D199-4CC0-815B-7E1C9B3DFEAB}" destId="{E891491D-7BB1-4732-889B-21E400FD7042}" srcOrd="1" destOrd="0" parTransId="{A337A4F9-DF27-44C7-B8B4-242910DE722C}" sibTransId="{0C6DBB51-7F1E-4A8B-9631-EE3D2DBEAC56}"/>
    <dgm:cxn modelId="{F02B3662-7CD5-4776-8AFE-08856DEF07C6}" type="presOf" srcId="{06E5BA40-50F9-49D5-B9DF-DC33EF3279F9}" destId="{C24F316E-738D-48CE-81E9-55EC9FC262BF}" srcOrd="0" destOrd="0" presId="urn:microsoft.com/office/officeart/2005/8/layout/pyramid4"/>
    <dgm:cxn modelId="{DB2AFD75-1DDB-45C6-BD89-948084AD301B}" srcId="{F79618AF-D199-4CC0-815B-7E1C9B3DFEAB}" destId="{9B547132-3A6A-40D7-B290-945A72761243}" srcOrd="0" destOrd="0" parTransId="{7D375B2A-DDD0-4DE1-BD7B-271C64FAC2A1}" sibTransId="{76CCC5F3-7EBC-4414-9B93-0F5DF1C8632D}"/>
    <dgm:cxn modelId="{7C62527C-1D7A-4B9F-BE63-8F4DABF3CD11}" srcId="{F79618AF-D199-4CC0-815B-7E1C9B3DFEAB}" destId="{4B10F4BE-87D2-4090-8431-5AFCD8F1DDF5}" srcOrd="3" destOrd="0" parTransId="{075422B2-CE94-4878-92B9-C636CD80DAAC}" sibTransId="{B23B4703-C1A8-4815-8E3B-6ABEC9B60CE4}"/>
    <dgm:cxn modelId="{F9D4E6D8-37BB-44BF-AD48-D35F923BF215}" type="presOf" srcId="{E891491D-7BB1-4732-889B-21E400FD7042}" destId="{2E699725-769D-472F-89BD-7E3C06C45935}" srcOrd="0" destOrd="0" presId="urn:microsoft.com/office/officeart/2005/8/layout/pyramid4"/>
    <dgm:cxn modelId="{413C1EE7-450F-4891-9448-E6E793AC9453}" type="presOf" srcId="{F79618AF-D199-4CC0-815B-7E1C9B3DFEAB}" destId="{AC155E98-3DA2-494A-B6DB-E5B0813B73BB}" srcOrd="0" destOrd="0" presId="urn:microsoft.com/office/officeart/2005/8/layout/pyramid4"/>
    <dgm:cxn modelId="{7FFE7FF0-521B-4BAD-B34F-D793C1CB244B}" type="presOf" srcId="{9B547132-3A6A-40D7-B290-945A72761243}" destId="{E7E2BB2E-E9DF-4FDC-A5C2-9F0E1D9BE46C}" srcOrd="0" destOrd="0" presId="urn:microsoft.com/office/officeart/2005/8/layout/pyramid4"/>
    <dgm:cxn modelId="{D4E579FC-2559-4471-85D9-DA3FD7B595FB}" srcId="{F79618AF-D199-4CC0-815B-7E1C9B3DFEAB}" destId="{06E5BA40-50F9-49D5-B9DF-DC33EF3279F9}" srcOrd="2" destOrd="0" parTransId="{CD7804CD-794F-48C5-A745-BDA9AA25AD8E}" sibTransId="{D1BCC9EA-2DA1-48BD-8025-318D5A28C276}"/>
    <dgm:cxn modelId="{3D8A76FE-9CA6-4EEF-A913-CA3F13E5379D}" type="presOf" srcId="{4B10F4BE-87D2-4090-8431-5AFCD8F1DDF5}" destId="{0CB4E488-2ED7-445B-8C2C-9639110F4670}" srcOrd="0" destOrd="0" presId="urn:microsoft.com/office/officeart/2005/8/layout/pyramid4"/>
    <dgm:cxn modelId="{C481DEAF-1D2C-4CE1-ACCA-9497A1C25FD9}" type="presParOf" srcId="{AC155E98-3DA2-494A-B6DB-E5B0813B73BB}" destId="{E7E2BB2E-E9DF-4FDC-A5C2-9F0E1D9BE46C}" srcOrd="0" destOrd="0" presId="urn:microsoft.com/office/officeart/2005/8/layout/pyramid4"/>
    <dgm:cxn modelId="{FD186095-67E7-4E0F-88F5-65E1FE006C79}" type="presParOf" srcId="{AC155E98-3DA2-494A-B6DB-E5B0813B73BB}" destId="{2E699725-769D-472F-89BD-7E3C06C45935}" srcOrd="1" destOrd="0" presId="urn:microsoft.com/office/officeart/2005/8/layout/pyramid4"/>
    <dgm:cxn modelId="{F7B982B5-8B58-4524-BD65-12539FCB3140}" type="presParOf" srcId="{AC155E98-3DA2-494A-B6DB-E5B0813B73BB}" destId="{C24F316E-738D-48CE-81E9-55EC9FC262BF}" srcOrd="2" destOrd="0" presId="urn:microsoft.com/office/officeart/2005/8/layout/pyramid4"/>
    <dgm:cxn modelId="{BBF888E9-31F0-4990-BAF7-0ADD9FE80CE3}" type="presParOf" srcId="{AC155E98-3DA2-494A-B6DB-E5B0813B73BB}" destId="{0CB4E488-2ED7-445B-8C2C-9639110F4670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2BB2E-E9DF-4FDC-A5C2-9F0E1D9BE46C}">
      <dsp:nvSpPr>
        <dsp:cNvPr id="0" name=""/>
        <dsp:cNvSpPr/>
      </dsp:nvSpPr>
      <dsp:spPr>
        <a:xfrm>
          <a:off x="2844799" y="0"/>
          <a:ext cx="2844800" cy="28448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Emotional</a:t>
          </a:r>
        </a:p>
      </dsp:txBody>
      <dsp:txXfrm>
        <a:off x="3555999" y="1422400"/>
        <a:ext cx="1422400" cy="1422400"/>
      </dsp:txXfrm>
    </dsp:sp>
    <dsp:sp modelId="{2E699725-769D-472F-89BD-7E3C06C45935}">
      <dsp:nvSpPr>
        <dsp:cNvPr id="0" name=""/>
        <dsp:cNvSpPr/>
      </dsp:nvSpPr>
      <dsp:spPr>
        <a:xfrm>
          <a:off x="1422399" y="2844800"/>
          <a:ext cx="2844800" cy="28448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Behavioural</a:t>
          </a:r>
        </a:p>
      </dsp:txBody>
      <dsp:txXfrm>
        <a:off x="2133599" y="4267200"/>
        <a:ext cx="1422400" cy="1422400"/>
      </dsp:txXfrm>
    </dsp:sp>
    <dsp:sp modelId="{C24F316E-738D-48CE-81E9-55EC9FC262BF}">
      <dsp:nvSpPr>
        <dsp:cNvPr id="0" name=""/>
        <dsp:cNvSpPr/>
      </dsp:nvSpPr>
      <dsp:spPr>
        <a:xfrm rot="10800000">
          <a:off x="2844799" y="2844800"/>
          <a:ext cx="2844800" cy="28448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Characteristics of phobias</a:t>
          </a:r>
        </a:p>
      </dsp:txBody>
      <dsp:txXfrm rot="10800000">
        <a:off x="3555999" y="2844800"/>
        <a:ext cx="1422400" cy="1422400"/>
      </dsp:txXfrm>
    </dsp:sp>
    <dsp:sp modelId="{0CB4E488-2ED7-445B-8C2C-9639110F4670}">
      <dsp:nvSpPr>
        <dsp:cNvPr id="0" name=""/>
        <dsp:cNvSpPr/>
      </dsp:nvSpPr>
      <dsp:spPr>
        <a:xfrm>
          <a:off x="4267200" y="2844800"/>
          <a:ext cx="2844800" cy="28448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Cognitive</a:t>
          </a:r>
        </a:p>
      </dsp:txBody>
      <dsp:txXfrm>
        <a:off x="4978400" y="4267200"/>
        <a:ext cx="1422400" cy="1422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5551" tIns="47776" rIns="95551" bIns="4777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5551" tIns="47776" rIns="95551" bIns="47776" rtlCol="0"/>
          <a:lstStyle>
            <a:lvl1pPr algn="r">
              <a:defRPr sz="1200"/>
            </a:lvl1pPr>
          </a:lstStyle>
          <a:p>
            <a:fld id="{3F7C5628-6CF6-4BFB-8432-097F312EB430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51" tIns="47776" rIns="95551" bIns="4777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51" tIns="47776" rIns="95551" bIns="47776" rtlCol="0" anchor="b"/>
          <a:lstStyle>
            <a:lvl1pPr algn="r">
              <a:defRPr sz="1200"/>
            </a:lvl1pPr>
          </a:lstStyle>
          <a:p>
            <a:fld id="{5D9951DD-1F69-4F12-BE93-52D0865D3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268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5551" tIns="47776" rIns="95551" bIns="4777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5551" tIns="47776" rIns="95551" bIns="47776" rtlCol="0"/>
          <a:lstStyle>
            <a:lvl1pPr algn="r">
              <a:defRPr sz="1200"/>
            </a:lvl1pPr>
          </a:lstStyle>
          <a:p>
            <a:fld id="{980F7449-7A58-4D64-93E1-D4D405937550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1" tIns="47776" rIns="95551" bIns="4777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51" tIns="47776" rIns="95551" bIns="47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51" tIns="47776" rIns="95551" bIns="4777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51" tIns="47776" rIns="95551" bIns="47776" rtlCol="0" anchor="b"/>
          <a:lstStyle>
            <a:lvl1pPr algn="r">
              <a:defRPr sz="1200"/>
            </a:lvl1pPr>
          </a:lstStyle>
          <a:p>
            <a:fld id="{BB2E5EB8-EAB6-4499-9B84-5F0CAC854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146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E3667-7E58-429B-A303-E9F64FB1ED8F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277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Cynophobia</a:t>
            </a:r>
            <a:r>
              <a:rPr lang="en-GB" dirty="0"/>
              <a:t> = dogs; Claustrophobia = confined spaces; </a:t>
            </a:r>
            <a:r>
              <a:rPr lang="en-GB" dirty="0" err="1"/>
              <a:t>Vehophobia</a:t>
            </a:r>
            <a:r>
              <a:rPr lang="en-GB" dirty="0"/>
              <a:t> = driving; Apiphobia = Bees; Globophobia = Balloons; </a:t>
            </a:r>
            <a:r>
              <a:rPr lang="en-GB" dirty="0" err="1"/>
              <a:t>Ombrophobia</a:t>
            </a:r>
            <a:r>
              <a:rPr lang="en-GB" dirty="0"/>
              <a:t> = Rain / rainy days; </a:t>
            </a:r>
            <a:r>
              <a:rPr lang="en-GB" dirty="0" err="1"/>
              <a:t>Kinomortophobia</a:t>
            </a:r>
            <a:r>
              <a:rPr lang="en-GB" dirty="0"/>
              <a:t> = zombies; </a:t>
            </a:r>
            <a:r>
              <a:rPr lang="en-GB" dirty="0" err="1"/>
              <a:t>Equinophobia</a:t>
            </a:r>
            <a:r>
              <a:rPr lang="en-GB" dirty="0"/>
              <a:t> = horses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E3667-7E58-429B-A303-E9F64FB1ED8F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097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E3667-7E58-429B-A303-E9F64FB1ED8F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893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E3667-7E58-429B-A303-E9F64FB1ED8F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282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E3667-7E58-429B-A303-E9F64FB1ED8F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0353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E3667-7E58-429B-A303-E9F64FB1ED8F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0098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E3667-7E58-429B-A303-E9F64FB1ED8F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3958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02983-5A8B-4DA1-AA4A-F55F54AA5AA2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28B7-9FDC-47F3-AEA5-6C5F531D1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080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02983-5A8B-4DA1-AA4A-F55F54AA5AA2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28B7-9FDC-47F3-AEA5-6C5F531D1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208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4959" y="537845"/>
            <a:ext cx="4031615" cy="114703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668" y="537845"/>
            <a:ext cx="11885930" cy="114703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02983-5A8B-4DA1-AA4A-F55F54AA5AA2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28B7-9FDC-47F3-AEA5-6C5F531D1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59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02983-5A8B-4DA1-AA4A-F55F54AA5AA2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28B7-9FDC-47F3-AEA5-6C5F531D1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385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02983-5A8B-4DA1-AA4A-F55F54AA5AA2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28B7-9FDC-47F3-AEA5-6C5F531D1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21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669" y="3135948"/>
            <a:ext cx="7958772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7800" y="3135948"/>
            <a:ext cx="7958773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02983-5A8B-4DA1-AA4A-F55F54AA5AA2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28B7-9FDC-47F3-AEA5-6C5F531D1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694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02983-5A8B-4DA1-AA4A-F55F54AA5AA2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28B7-9FDC-47F3-AEA5-6C5F531D1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11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02983-5A8B-4DA1-AA4A-F55F54AA5AA2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28B7-9FDC-47F3-AEA5-6C5F531D1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45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02983-5A8B-4DA1-AA4A-F55F54AA5AA2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28B7-9FDC-47F3-AEA5-6C5F531D1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50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02983-5A8B-4DA1-AA4A-F55F54AA5AA2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28B7-9FDC-47F3-AEA5-6C5F531D1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56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02983-5A8B-4DA1-AA4A-F55F54AA5AA2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28B7-9FDC-47F3-AEA5-6C5F531D1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39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02983-5A8B-4DA1-AA4A-F55F54AA5AA2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328B7-9FDC-47F3-AEA5-6C5F531D1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60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mplypsychology.org/experimental-method.html" TargetMode="External"/><Relationship Id="rId2" Type="http://schemas.openxmlformats.org/officeDocument/2006/relationships/hyperlink" Target="https://www.illuminate.digital/aqapsych1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implypsychology.org/reliability.html" TargetMode="External"/><Relationship Id="rId4" Type="http://schemas.openxmlformats.org/officeDocument/2006/relationships/hyperlink" Target="https://www.simplypsychology.org/validity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tor2u.net/psychology/reference/phobias-matchup-activit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IV13gJ811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4076" y="195085"/>
            <a:ext cx="11521440" cy="792088"/>
          </a:xfrm>
        </p:spPr>
        <p:txBody>
          <a:bodyPr>
            <a:normAutofit fontScale="90000"/>
          </a:bodyPr>
          <a:lstStyle/>
          <a:p>
            <a:r>
              <a:rPr lang="en-GB" dirty="0"/>
              <a:t>Teacher notes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8112" y="768152"/>
            <a:ext cx="12313368" cy="88330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dirty="0"/>
              <a:t>Pre-requisite reading:</a:t>
            </a:r>
          </a:p>
          <a:p>
            <a:pPr marL="0" indent="0">
              <a:buNone/>
            </a:pPr>
            <a:r>
              <a:rPr lang="en-GB" sz="2000" dirty="0" err="1"/>
              <a:t>Flannagan</a:t>
            </a:r>
            <a:r>
              <a:rPr lang="en-GB" sz="2000" dirty="0"/>
              <a:t>, C., Berry, D, Jarvis, M. &amp; Liddle, R. (2015) </a:t>
            </a:r>
            <a:r>
              <a:rPr lang="en-GB" sz="2000" u="sng" dirty="0" err="1"/>
              <a:t>AQA</a:t>
            </a:r>
            <a:r>
              <a:rPr lang="en-GB" sz="2000" u="sng" dirty="0"/>
              <a:t> Psychology</a:t>
            </a:r>
            <a:r>
              <a:rPr lang="en-GB" sz="2000" dirty="0"/>
              <a:t>. Cheltenham: Illuminate Publishing.  (p.172-173)</a:t>
            </a:r>
          </a:p>
          <a:p>
            <a:pPr marL="0" indent="0">
              <a:buNone/>
            </a:pPr>
            <a:r>
              <a:rPr lang="en-GB" sz="1800" dirty="0">
                <a:hlinkClick r:id="rId2"/>
              </a:rPr>
              <a:t>https://www.illuminate.digital/aqapsych1/</a:t>
            </a:r>
            <a:endParaRPr lang="en-GB" sz="1800" dirty="0"/>
          </a:p>
          <a:p>
            <a:pPr marL="0" indent="0">
              <a:buNone/>
            </a:pPr>
            <a:r>
              <a:rPr lang="en-GB" sz="1800" dirty="0">
                <a:hlinkClick r:id="rId3"/>
              </a:rPr>
              <a:t>https://www.simplypsychology.org/experimental-method.html</a:t>
            </a:r>
            <a:r>
              <a:rPr lang="en-GB" sz="1800" dirty="0"/>
              <a:t>; </a:t>
            </a:r>
            <a:r>
              <a:rPr lang="en-GB" sz="1800" dirty="0">
                <a:hlinkClick r:id="rId4"/>
              </a:rPr>
              <a:t>https://www.simplypsychology.org/validity.html</a:t>
            </a:r>
            <a:r>
              <a:rPr lang="en-GB" sz="1800" dirty="0"/>
              <a:t>; </a:t>
            </a:r>
            <a:r>
              <a:rPr lang="en-GB" sz="1800" dirty="0">
                <a:hlinkClick r:id="rId5"/>
              </a:rPr>
              <a:t>https://www.simplypsychology.org/reliability.html</a:t>
            </a:r>
            <a:endParaRPr lang="en-GB" sz="1800" dirty="0"/>
          </a:p>
          <a:p>
            <a:pPr marL="0" indent="0">
              <a:buNone/>
            </a:pPr>
            <a:r>
              <a:rPr lang="en-GB" sz="2400" b="1" dirty="0"/>
              <a:t>Prior Learning:</a:t>
            </a:r>
          </a:p>
          <a:p>
            <a:pPr marL="0" indent="0">
              <a:buNone/>
            </a:pPr>
            <a:r>
              <a:rPr lang="en-GB" sz="2000" dirty="0"/>
              <a:t>Lesson 1,2 &amp; 3 covering experimental methods, control of variables &amp; experimental design</a:t>
            </a:r>
          </a:p>
          <a:p>
            <a:pPr marL="0" indent="0">
              <a:buNone/>
            </a:pPr>
            <a:r>
              <a:rPr lang="en-GB" sz="2400" b="1" dirty="0"/>
              <a:t>WALT, Outcomes &amp; PLC ref.</a:t>
            </a:r>
            <a:r>
              <a:rPr lang="en-GB" sz="3200" b="1" dirty="0"/>
              <a:t>:</a:t>
            </a:r>
          </a:p>
          <a:p>
            <a:pPr marL="0" indent="0">
              <a:buNone/>
            </a:pPr>
            <a:r>
              <a:rPr lang="en-GB" sz="1800" b="1" u="sng" dirty="0"/>
              <a:t>WALT:</a:t>
            </a:r>
            <a:r>
              <a:rPr lang="en-GB" sz="1800" dirty="0"/>
              <a:t> Understand the importance of choosing the most appropriate type of experiment for psychological research. </a:t>
            </a:r>
            <a:r>
              <a:rPr lang="en-GB" sz="1800" b="1" u="sng" dirty="0"/>
              <a:t>Outcomes:</a:t>
            </a:r>
            <a:r>
              <a:rPr lang="en-GB" sz="1800" dirty="0"/>
              <a:t> Describe the difference between validity and reliability; Explain different types of experimental research method; Evaluate different types of experimental research method in terms of validity and reliability.  </a:t>
            </a:r>
            <a:r>
              <a:rPr lang="en-GB" sz="1800" b="1" u="sng" dirty="0"/>
              <a:t>PLC ref.:</a:t>
            </a:r>
            <a:r>
              <a:rPr lang="en-GB" sz="1800" dirty="0"/>
              <a:t> AQA Paper 2 –3.2.3 (a); 3.2.3.1 (</a:t>
            </a:r>
            <a:r>
              <a:rPr lang="en-GB" sz="1800" dirty="0" err="1"/>
              <a:t>m,n</a:t>
            </a:r>
            <a:r>
              <a:rPr lang="en-GB" sz="1800" dirty="0"/>
              <a:t>)</a:t>
            </a:r>
            <a:endParaRPr lang="en-GB" sz="2400" b="1" dirty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400" b="1" dirty="0"/>
              <a:t>Starter:</a:t>
            </a:r>
          </a:p>
          <a:p>
            <a:pPr marL="0" indent="0">
              <a:buNone/>
            </a:pPr>
            <a:r>
              <a:rPr lang="en-GB" sz="1800" dirty="0"/>
              <a:t>Complete exam questions – feedback on both correct answers &amp; exam technique</a:t>
            </a:r>
            <a:endParaRPr lang="en-GB" sz="2800" dirty="0"/>
          </a:p>
          <a:p>
            <a:pPr marL="0" indent="0">
              <a:buNone/>
            </a:pPr>
            <a:r>
              <a:rPr lang="en-GB" sz="2400" b="1" dirty="0"/>
              <a:t>Main Activities:</a:t>
            </a:r>
          </a:p>
          <a:p>
            <a:pPr marL="0" indent="0">
              <a:buNone/>
            </a:pPr>
            <a:r>
              <a:rPr lang="en-GB" sz="1800" dirty="0"/>
              <a:t>Watch the 2 videos on Reliability &amp; Validity and complete notes in study booklet</a:t>
            </a:r>
          </a:p>
          <a:p>
            <a:pPr marL="0" indent="0">
              <a:buNone/>
            </a:pPr>
            <a:r>
              <a:rPr lang="en-GB" sz="1800" dirty="0"/>
              <a:t>Write notes on different types of experimental research method &amp; strengths and limitations</a:t>
            </a:r>
          </a:p>
          <a:p>
            <a:pPr marL="0" indent="0">
              <a:buNone/>
            </a:pPr>
            <a:r>
              <a:rPr lang="en-GB" sz="1800" dirty="0"/>
              <a:t>Complete Apply it Concepts activity on P.172, ensuring each choice is justified appropriately</a:t>
            </a:r>
          </a:p>
          <a:p>
            <a:pPr marL="0" indent="0">
              <a:buNone/>
            </a:pPr>
            <a:r>
              <a:rPr lang="en-GB" sz="2400" b="1" dirty="0"/>
              <a:t>Plenary:</a:t>
            </a:r>
          </a:p>
          <a:p>
            <a:pPr marL="0" indent="0">
              <a:buNone/>
            </a:pPr>
            <a:r>
              <a:rPr lang="en-GB" sz="2000" dirty="0"/>
              <a:t>Choose plenary activity</a:t>
            </a:r>
          </a:p>
          <a:p>
            <a:pPr marL="0" indent="0">
              <a:buNone/>
            </a:pPr>
            <a:r>
              <a:rPr lang="en-GB" sz="2400" b="1" dirty="0"/>
              <a:t>Assessment:</a:t>
            </a:r>
          </a:p>
          <a:p>
            <a:pPr marL="0" indent="0">
              <a:buNone/>
            </a:pPr>
            <a:r>
              <a:rPr lang="en-GB" sz="2000" dirty="0"/>
              <a:t>Assessment to be carried out at each activity and appropriate feedback given</a:t>
            </a:r>
          </a:p>
          <a:p>
            <a:pPr marL="0" indent="0">
              <a:buNone/>
            </a:pPr>
            <a:r>
              <a:rPr lang="en-GB" sz="2400" b="1" dirty="0"/>
              <a:t>Differentiation:</a:t>
            </a:r>
          </a:p>
          <a:p>
            <a:pPr marL="0" indent="0">
              <a:buNone/>
            </a:pPr>
            <a:r>
              <a:rPr lang="en-GB" sz="2000" dirty="0"/>
              <a:t>Challenge activities to stretch Higher Ability students; choice of </a:t>
            </a:r>
            <a:r>
              <a:rPr lang="en-GB" sz="2000"/>
              <a:t>plenary activity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49991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http://cdn.shopify.com/s/files/1/0212/5596/products/mapping_journey_image_1024x1024.jpg?v=139291348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6"/>
          <a:stretch/>
        </p:blipFill>
        <p:spPr bwMode="auto">
          <a:xfrm>
            <a:off x="0" y="1099189"/>
            <a:ext cx="12801600" cy="796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5782" y="8296929"/>
            <a:ext cx="10325818" cy="1354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1) </a:t>
            </a:r>
            <a:r>
              <a:rPr lang="en-GB" sz="3200" b="1" u="sng" dirty="0"/>
              <a:t>Describe</a:t>
            </a:r>
            <a:r>
              <a:rPr lang="en-GB" sz="3200" dirty="0"/>
              <a:t> the Behavioural, Emotional and Cognitive characteristics of phobias</a:t>
            </a:r>
          </a:p>
        </p:txBody>
      </p:sp>
      <p:sp>
        <p:nvSpPr>
          <p:cNvPr id="6" name="Rectangle 5"/>
          <p:cNvSpPr/>
          <p:nvPr/>
        </p:nvSpPr>
        <p:spPr>
          <a:xfrm>
            <a:off x="3678898" y="6688257"/>
            <a:ext cx="9122702" cy="1193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2) </a:t>
            </a:r>
            <a:r>
              <a:rPr lang="en-GB" sz="3200" b="1" u="sng" dirty="0"/>
              <a:t>Explain</a:t>
            </a:r>
            <a:r>
              <a:rPr lang="en-GB" sz="3200" b="1" dirty="0"/>
              <a:t> </a:t>
            </a:r>
            <a:r>
              <a:rPr lang="en-GB" sz="3200" dirty="0"/>
              <a:t>how the DSM-5 categorises phobias</a:t>
            </a:r>
          </a:p>
        </p:txBody>
      </p:sp>
      <p:sp>
        <p:nvSpPr>
          <p:cNvPr id="8" name="Rectangle 7"/>
          <p:cNvSpPr/>
          <p:nvPr/>
        </p:nvSpPr>
        <p:spPr>
          <a:xfrm>
            <a:off x="5090254" y="4926723"/>
            <a:ext cx="7711346" cy="159828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360" dirty="0"/>
              <a:t>3) </a:t>
            </a:r>
            <a:r>
              <a:rPr lang="en-GB" sz="3360" b="1" u="sng" dirty="0"/>
              <a:t>Apply</a:t>
            </a:r>
            <a:r>
              <a:rPr lang="en-GB" sz="3360" dirty="0"/>
              <a:t> </a:t>
            </a:r>
            <a:r>
              <a:rPr lang="en-GB" sz="3200" dirty="0"/>
              <a:t>knowledge of the characteristics of phobias and their categorisation to scenarios</a:t>
            </a:r>
            <a:endParaRPr lang="en-GB" sz="3360" dirty="0"/>
          </a:p>
        </p:txBody>
      </p:sp>
      <p:pic>
        <p:nvPicPr>
          <p:cNvPr id="5" name="Picture 2" descr="http://www.acmpglobal.org/resource/resmgr/we-are-here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>
                  <a:alpha val="29020"/>
                </a:srgbClr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9465">
            <a:off x="341289" y="7918887"/>
            <a:ext cx="907897" cy="178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" y="-5008"/>
            <a:ext cx="12801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u="sng" dirty="0"/>
              <a:t>A Level Psychology Year 1  –  Paper 1: Psychopathology – Phobias (Clinical Characteristics)</a:t>
            </a:r>
            <a:endParaRPr lang="en-GB" sz="1800" b="1" u="sng" dirty="0"/>
          </a:p>
        </p:txBody>
      </p:sp>
      <p:sp>
        <p:nvSpPr>
          <p:cNvPr id="9" name="Rectangle 8"/>
          <p:cNvSpPr/>
          <p:nvPr/>
        </p:nvSpPr>
        <p:spPr>
          <a:xfrm>
            <a:off x="147361" y="3576464"/>
            <a:ext cx="12647621" cy="109051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920" b="1" u="sng" dirty="0"/>
              <a:t>WALT: </a:t>
            </a:r>
            <a:r>
              <a:rPr lang="en-GB" sz="3600" b="1" dirty="0"/>
              <a:t>Understand the clinical characteristics of phobias and how they are diagnosed.</a:t>
            </a:r>
            <a:endParaRPr lang="en-GB" sz="3920" dirty="0"/>
          </a:p>
        </p:txBody>
      </p:sp>
    </p:spTree>
    <p:extLst>
      <p:ext uri="{BB962C8B-B14F-4D97-AF65-F5344CB8AC3E}">
        <p14:creationId xmlns:p14="http://schemas.microsoft.com/office/powerpoint/2010/main" val="2086719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504" y="1344217"/>
            <a:ext cx="12442983" cy="10801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b="1" dirty="0"/>
              <a:t>Match up activity</a:t>
            </a:r>
            <a:endParaRPr lang="en-GB" sz="4000" dirty="0"/>
          </a:p>
          <a:p>
            <a:pPr>
              <a:buFont typeface="+mj-lt"/>
              <a:buAutoNum type="arabicPeriod"/>
            </a:pPr>
            <a:endParaRPr lang="en-GB" sz="2240" dirty="0"/>
          </a:p>
          <a:p>
            <a:pPr>
              <a:buFont typeface="+mj-lt"/>
              <a:buAutoNum type="arabicPeriod"/>
            </a:pPr>
            <a:endParaRPr lang="en-GB" sz="224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DB3865-856D-4B78-9173-D702015B6349}"/>
              </a:ext>
            </a:extLst>
          </p:cNvPr>
          <p:cNvSpPr txBox="1"/>
          <p:nvPr/>
        </p:nvSpPr>
        <p:spPr>
          <a:xfrm>
            <a:off x="233895" y="1979432"/>
            <a:ext cx="12442983" cy="75559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Match the phobia to the picture.  Be ready to feedback to the rest of the class.</a:t>
            </a:r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C60819-28A1-4EE6-B568-7F602FB34B86}"/>
              </a:ext>
            </a:extLst>
          </p:cNvPr>
          <p:cNvSpPr/>
          <p:nvPr/>
        </p:nvSpPr>
        <p:spPr>
          <a:xfrm>
            <a:off x="0" y="120080"/>
            <a:ext cx="12801600" cy="1276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u="sng" dirty="0"/>
              <a:t>Describe</a:t>
            </a:r>
            <a:r>
              <a:rPr lang="en-GB" sz="2000" dirty="0"/>
              <a:t> the Behavioural, Emotional and Cognitive characteristics of phobias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u="sng" dirty="0"/>
              <a:t>Explain</a:t>
            </a:r>
            <a:r>
              <a:rPr lang="en-GB" sz="2000" b="1" dirty="0"/>
              <a:t> </a:t>
            </a:r>
            <a:r>
              <a:rPr lang="en-GB" sz="2000" dirty="0"/>
              <a:t>how the DSM-5 categorises phobias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u="sng" dirty="0"/>
              <a:t>Apply</a:t>
            </a:r>
            <a:r>
              <a:rPr lang="en-GB" sz="2000" dirty="0"/>
              <a:t> </a:t>
            </a:r>
            <a:r>
              <a:rPr lang="en-GB" sz="1800" dirty="0"/>
              <a:t>knowledge of the characteristics of phobias and their categorisation to scenarios</a:t>
            </a:r>
            <a:endParaRPr lang="en-GB" sz="2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B93097-106F-42E5-8627-69355B0200CA}"/>
              </a:ext>
            </a:extLst>
          </p:cNvPr>
          <p:cNvGrpSpPr/>
          <p:nvPr/>
        </p:nvGrpSpPr>
        <p:grpSpPr>
          <a:xfrm>
            <a:off x="3065716" y="3007385"/>
            <a:ext cx="6779339" cy="5590915"/>
            <a:chOff x="0" y="0"/>
            <a:chExt cx="6645910" cy="5316855"/>
          </a:xfrm>
        </p:grpSpPr>
        <p:pic>
          <p:nvPicPr>
            <p:cNvPr id="8" name="Picture 7">
              <a:hlinkClick r:id="rId3"/>
              <a:extLst>
                <a:ext uri="{FF2B5EF4-FFF2-40B4-BE49-F238E27FC236}">
                  <a16:creationId xmlns:a16="http://schemas.microsoft.com/office/drawing/2014/main" id="{46B841CC-3242-4557-88EA-6BF891A6E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645910" cy="5316855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7E99C82-F7D2-4522-AFE0-EAAD112572C4}"/>
                </a:ext>
              </a:extLst>
            </p:cNvPr>
            <p:cNvGrpSpPr/>
            <p:nvPr/>
          </p:nvGrpSpPr>
          <p:grpSpPr>
            <a:xfrm>
              <a:off x="514350" y="2943225"/>
              <a:ext cx="4295775" cy="1457325"/>
              <a:chOff x="0" y="0"/>
              <a:chExt cx="4295775" cy="1457325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1C965F0-014A-44BA-9609-5C82A0C24386}"/>
                  </a:ext>
                </a:extLst>
              </p:cNvPr>
              <p:cNvSpPr/>
              <p:nvPr/>
            </p:nvSpPr>
            <p:spPr>
              <a:xfrm>
                <a:off x="0" y="0"/>
                <a:ext cx="1038225" cy="23812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A6693B4-1476-46B8-A9F1-198C26BD638B}"/>
                  </a:ext>
                </a:extLst>
              </p:cNvPr>
              <p:cNvSpPr/>
              <p:nvPr/>
            </p:nvSpPr>
            <p:spPr>
              <a:xfrm>
                <a:off x="1085850" y="0"/>
                <a:ext cx="1038225" cy="23812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8E575D3-A2F6-4D92-B3E4-865EB4F0D48D}"/>
                  </a:ext>
                </a:extLst>
              </p:cNvPr>
              <p:cNvSpPr/>
              <p:nvPr/>
            </p:nvSpPr>
            <p:spPr>
              <a:xfrm>
                <a:off x="2162175" y="0"/>
                <a:ext cx="1038225" cy="23812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3E2946F-EC94-4351-A0B8-61793C85A23F}"/>
                  </a:ext>
                </a:extLst>
              </p:cNvPr>
              <p:cNvSpPr/>
              <p:nvPr/>
            </p:nvSpPr>
            <p:spPr>
              <a:xfrm>
                <a:off x="3248025" y="0"/>
                <a:ext cx="1038225" cy="23812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FA85B1A-FE7F-47B5-8A6A-1E878E23D01C}"/>
                  </a:ext>
                </a:extLst>
              </p:cNvPr>
              <p:cNvSpPr/>
              <p:nvPr/>
            </p:nvSpPr>
            <p:spPr>
              <a:xfrm>
                <a:off x="0" y="1219200"/>
                <a:ext cx="1038225" cy="23812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EEA1FA5-4888-41EB-B3A0-32DDB992E790}"/>
                  </a:ext>
                </a:extLst>
              </p:cNvPr>
              <p:cNvSpPr/>
              <p:nvPr/>
            </p:nvSpPr>
            <p:spPr>
              <a:xfrm>
                <a:off x="1076325" y="1209675"/>
                <a:ext cx="1038225" cy="23812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EFA74EB-159E-4ABA-928F-4E623BB93A4B}"/>
                  </a:ext>
                </a:extLst>
              </p:cNvPr>
              <p:cNvSpPr/>
              <p:nvPr/>
            </p:nvSpPr>
            <p:spPr>
              <a:xfrm>
                <a:off x="2152650" y="1209675"/>
                <a:ext cx="1038225" cy="23812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6AC66FB-5119-4D8B-B7A4-4D998E58D623}"/>
                  </a:ext>
                </a:extLst>
              </p:cNvPr>
              <p:cNvSpPr/>
              <p:nvPr/>
            </p:nvSpPr>
            <p:spPr>
              <a:xfrm>
                <a:off x="3257550" y="1200150"/>
                <a:ext cx="1038225" cy="23812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548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504" y="1344217"/>
            <a:ext cx="12442983" cy="10801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b="1" dirty="0"/>
              <a:t>Activity 1: Think, pair, share..</a:t>
            </a:r>
            <a:endParaRPr lang="en-GB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DB3865-856D-4B78-9173-D702015B6349}"/>
              </a:ext>
            </a:extLst>
          </p:cNvPr>
          <p:cNvSpPr txBox="1"/>
          <p:nvPr/>
        </p:nvSpPr>
        <p:spPr>
          <a:xfrm>
            <a:off x="179307" y="1884276"/>
            <a:ext cx="12414179" cy="2369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3600" dirty="0"/>
              <a:t>Individually, jot down any ideas what you think a phobia is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dirty="0"/>
              <a:t>In pairs, discuss and add any additional ideas to your notes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dirty="0"/>
              <a:t>Be ready to share your ideas with the rest of the class.</a:t>
            </a:r>
            <a:endParaRPr lang="en-GB" sz="4000" b="1" dirty="0"/>
          </a:p>
          <a:p>
            <a:endParaRPr lang="en-GB" sz="4000" b="1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4DF2661-F55A-4CAA-88C3-014E6303D538}"/>
              </a:ext>
            </a:extLst>
          </p:cNvPr>
          <p:cNvGrpSpPr/>
          <p:nvPr/>
        </p:nvGrpSpPr>
        <p:grpSpPr>
          <a:xfrm>
            <a:off x="131665" y="4287037"/>
            <a:ext cx="12538270" cy="5774796"/>
            <a:chOff x="131665" y="4287037"/>
            <a:chExt cx="12538270" cy="577479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C988239-E868-4755-B778-9F1AD5C4A3EE}"/>
                </a:ext>
              </a:extLst>
            </p:cNvPr>
            <p:cNvSpPr txBox="1"/>
            <p:nvPr/>
          </p:nvSpPr>
          <p:spPr>
            <a:xfrm>
              <a:off x="131665" y="5414407"/>
              <a:ext cx="12270164" cy="4647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u="sng" dirty="0"/>
                <a:t>Definition of a phobia</a:t>
              </a:r>
            </a:p>
            <a:p>
              <a:r>
                <a:rPr lang="en-GB" sz="3200" dirty="0"/>
                <a:t>Phobias are a type of anxiety disorder. Phobias are characterized by a marked and persistent fear that is excessive or unreasonable, cued by the presence or anticipation of a specific object or situation (e.g. flying, heights, seeing blood). </a:t>
              </a:r>
            </a:p>
            <a:p>
              <a:endParaRPr lang="en-GB" sz="3200" dirty="0"/>
            </a:p>
            <a:p>
              <a:r>
                <a:rPr lang="en-GB" sz="3200" dirty="0"/>
                <a:t>Weird phobias:</a:t>
              </a:r>
            </a:p>
            <a:p>
              <a:r>
                <a:rPr lang="en-GB" sz="3600" dirty="0">
                  <a:hlinkClick r:id="rId3"/>
                </a:rPr>
                <a:t>https://www.youtube.com/watch?v=9IV13gJ811c</a:t>
              </a:r>
              <a:endParaRPr lang="en-GB" sz="3600" dirty="0"/>
            </a:p>
            <a:p>
              <a:endParaRPr lang="en-GB" sz="3600" dirty="0"/>
            </a:p>
          </p:txBody>
        </p:sp>
        <p:pic>
          <p:nvPicPr>
            <p:cNvPr id="16" name="Picture 2" descr="Image result for note taking">
              <a:extLst>
                <a:ext uri="{FF2B5EF4-FFF2-40B4-BE49-F238E27FC236}">
                  <a16:creationId xmlns:a16="http://schemas.microsoft.com/office/drawing/2014/main" id="{9D078BB4-6A99-4EC4-8128-A2E90C4CF5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7323" y="4287037"/>
              <a:ext cx="1922612" cy="1782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AE3E8B7-93D9-4EFE-BF23-12E9A63D5845}"/>
              </a:ext>
            </a:extLst>
          </p:cNvPr>
          <p:cNvSpPr/>
          <p:nvPr/>
        </p:nvSpPr>
        <p:spPr>
          <a:xfrm>
            <a:off x="0" y="120080"/>
            <a:ext cx="12801600" cy="1276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u="sng" dirty="0"/>
              <a:t>Describe</a:t>
            </a:r>
            <a:r>
              <a:rPr lang="en-GB" sz="2000" dirty="0"/>
              <a:t> the Behavioural, Emotional and Cognitive characteristics of phobias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u="sng" dirty="0"/>
              <a:t>Explain</a:t>
            </a:r>
            <a:r>
              <a:rPr lang="en-GB" sz="2000" b="1" dirty="0"/>
              <a:t> </a:t>
            </a:r>
            <a:r>
              <a:rPr lang="en-GB" sz="2000" dirty="0"/>
              <a:t>how the DSM-5 categorises phobias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u="sng" dirty="0"/>
              <a:t>Apply</a:t>
            </a:r>
            <a:r>
              <a:rPr lang="en-GB" sz="2000" dirty="0"/>
              <a:t> </a:t>
            </a:r>
            <a:r>
              <a:rPr lang="en-GB" sz="1800" dirty="0"/>
              <a:t>knowledge of the characteristics of phobias and their categorisation to scenarios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932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8DB3865-856D-4B78-9173-D702015B6349}"/>
              </a:ext>
            </a:extLst>
          </p:cNvPr>
          <p:cNvSpPr txBox="1"/>
          <p:nvPr/>
        </p:nvSpPr>
        <p:spPr>
          <a:xfrm>
            <a:off x="203953" y="1704256"/>
            <a:ext cx="5836807" cy="784830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GB" sz="3200" b="1" u="sng" dirty="0"/>
              <a:t>Activity 2: Characteristics of Phobias</a:t>
            </a:r>
          </a:p>
          <a:p>
            <a:pPr lvl="0"/>
            <a:r>
              <a:rPr lang="en-GB" sz="4000" dirty="0"/>
              <a:t>Use p.138-139 of the textbook to annotate the diagram showing Behavioural, Emotional and Cognitive Characteristics of Phobias.  Your notes should include: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4000" dirty="0"/>
              <a:t>Key elements of each characteristic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4000" dirty="0"/>
              <a:t>Examples for each element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21F1B1-2499-4610-82A1-9EA1BB98B2C5}"/>
              </a:ext>
            </a:extLst>
          </p:cNvPr>
          <p:cNvSpPr/>
          <p:nvPr/>
        </p:nvSpPr>
        <p:spPr>
          <a:xfrm>
            <a:off x="0" y="120080"/>
            <a:ext cx="12801600" cy="1276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u="sng" dirty="0"/>
              <a:t>Describe</a:t>
            </a:r>
            <a:r>
              <a:rPr lang="en-GB" sz="2000" dirty="0"/>
              <a:t> the Behavioural, Emotional and Cognitive characteristics of phobias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u="sng" dirty="0"/>
              <a:t>Explain</a:t>
            </a:r>
            <a:r>
              <a:rPr lang="en-GB" sz="2000" b="1" dirty="0"/>
              <a:t> </a:t>
            </a:r>
            <a:r>
              <a:rPr lang="en-GB" sz="2000" dirty="0"/>
              <a:t>how the DSM-5 categorises phobias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u="sng" dirty="0"/>
              <a:t>Apply</a:t>
            </a:r>
            <a:r>
              <a:rPr lang="en-GB" sz="2000" dirty="0"/>
              <a:t> </a:t>
            </a:r>
            <a:r>
              <a:rPr lang="en-GB" sz="1800" dirty="0"/>
              <a:t>knowledge of the characteristics of phobias and their categorisation to scenarios</a:t>
            </a:r>
            <a:endParaRPr lang="en-GB" sz="20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C8219C0-0488-4F55-93C3-D9C7DE9267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8536488"/>
              </p:ext>
            </p:extLst>
          </p:nvPr>
        </p:nvGraphicFramePr>
        <p:xfrm>
          <a:off x="5176664" y="2182092"/>
          <a:ext cx="8534400" cy="568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6873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504" y="1344217"/>
            <a:ext cx="12442983" cy="10801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b="1" dirty="0"/>
              <a:t>Activity 3 – Categorising phobias</a:t>
            </a:r>
            <a:endParaRPr lang="en-GB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DB3865-856D-4B78-9173-D702015B6349}"/>
              </a:ext>
            </a:extLst>
          </p:cNvPr>
          <p:cNvSpPr txBox="1"/>
          <p:nvPr/>
        </p:nvSpPr>
        <p:spPr>
          <a:xfrm>
            <a:off x="179309" y="1884276"/>
            <a:ext cx="12414178" cy="25545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/>
              <a:t>For the scenarios in your study booklet, identify category of phobia and justify your reasons by picking out key elements in the text</a:t>
            </a:r>
          </a:p>
          <a:p>
            <a:endParaRPr lang="en-GB" sz="4000" i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F3EC7A-6059-498D-8846-F781F4D0B4DA}"/>
              </a:ext>
            </a:extLst>
          </p:cNvPr>
          <p:cNvSpPr/>
          <p:nvPr/>
        </p:nvSpPr>
        <p:spPr>
          <a:xfrm>
            <a:off x="0" y="120080"/>
            <a:ext cx="12801600" cy="1276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u="sng" dirty="0"/>
              <a:t>Describe</a:t>
            </a:r>
            <a:r>
              <a:rPr lang="en-GB" sz="2000" dirty="0"/>
              <a:t> the Behavioural, Emotional and Cognitive characteristics of phobias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u="sng" dirty="0"/>
              <a:t>Explain</a:t>
            </a:r>
            <a:r>
              <a:rPr lang="en-GB" sz="2000" b="1" dirty="0"/>
              <a:t> </a:t>
            </a:r>
            <a:r>
              <a:rPr lang="en-GB" sz="2000" dirty="0"/>
              <a:t>how the DSM-5 categorises phobias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u="sng" dirty="0"/>
              <a:t>Apply</a:t>
            </a:r>
            <a:r>
              <a:rPr lang="en-GB" sz="2000" dirty="0"/>
              <a:t> </a:t>
            </a:r>
            <a:r>
              <a:rPr lang="en-GB" sz="1800" dirty="0"/>
              <a:t>knowledge of the characteristics of phobias and their categorisation to scenarios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61EFE0-6C0E-4815-963E-1D2E2DA55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711" y="4800599"/>
            <a:ext cx="6984775" cy="46565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DE576B-688E-43E1-8EB7-C8092AEF29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8" y="4800600"/>
            <a:ext cx="5141371" cy="476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18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504" y="1344217"/>
            <a:ext cx="12442983" cy="10801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b="1" dirty="0"/>
              <a:t>Activity 4 – Exam Questions</a:t>
            </a:r>
            <a:endParaRPr lang="en-GB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DB3865-856D-4B78-9173-D702015B6349}"/>
              </a:ext>
            </a:extLst>
          </p:cNvPr>
          <p:cNvSpPr txBox="1"/>
          <p:nvPr/>
        </p:nvSpPr>
        <p:spPr>
          <a:xfrm>
            <a:off x="179308" y="1884276"/>
            <a:ext cx="12471788" cy="74789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</p:txBody>
      </p:sp>
      <p:sp>
        <p:nvSpPr>
          <p:cNvPr id="13" name="Rectangle 12"/>
          <p:cNvSpPr/>
          <p:nvPr/>
        </p:nvSpPr>
        <p:spPr>
          <a:xfrm>
            <a:off x="380929" y="3334013"/>
            <a:ext cx="11982132" cy="35548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Q1.  [AO1 = 2]</a:t>
            </a:r>
            <a:endParaRPr lang="en-GB" dirty="0"/>
          </a:p>
          <a:p>
            <a:r>
              <a:rPr lang="en-US" dirty="0"/>
              <a:t>Up to 2 marks for a description of features of a phobia.</a:t>
            </a:r>
            <a:endParaRPr lang="en-GB" dirty="0"/>
          </a:p>
          <a:p>
            <a:r>
              <a:rPr lang="en-US" dirty="0"/>
              <a:t>Likely points:</a:t>
            </a:r>
            <a:endParaRPr lang="en-GB" dirty="0"/>
          </a:p>
          <a:p>
            <a:r>
              <a:rPr lang="en-US" dirty="0"/>
              <a:t>An extreme fear of an object / situation / activity (1)</a:t>
            </a:r>
            <a:endParaRPr lang="en-GB" dirty="0"/>
          </a:p>
          <a:p>
            <a:r>
              <a:rPr lang="en-US" dirty="0"/>
              <a:t>An irrational fear (1)</a:t>
            </a:r>
            <a:endParaRPr lang="en-GB" dirty="0"/>
          </a:p>
          <a:p>
            <a:r>
              <a:rPr lang="en-US" dirty="0"/>
              <a:t>Fear that is disproportionate (to the actual danger) (1)</a:t>
            </a:r>
            <a:endParaRPr lang="en-GB" dirty="0"/>
          </a:p>
          <a:p>
            <a:r>
              <a:rPr lang="en-US" dirty="0"/>
              <a:t>A fear that leads to avoidance (1)</a:t>
            </a:r>
            <a:endParaRPr lang="en-GB" dirty="0"/>
          </a:p>
          <a:p>
            <a:r>
              <a:rPr lang="en-US" dirty="0"/>
              <a:t>A fear that is disruptive to everyday life / maladaptive (1)</a:t>
            </a:r>
            <a:endParaRPr lang="en-GB" dirty="0"/>
          </a:p>
          <a:p>
            <a:r>
              <a:rPr lang="en-US" dirty="0"/>
              <a:t>For two marks there must be some reference to fear.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5E632E-5A2D-42BC-B991-BD3D14DD8045}"/>
              </a:ext>
            </a:extLst>
          </p:cNvPr>
          <p:cNvSpPr/>
          <p:nvPr/>
        </p:nvSpPr>
        <p:spPr>
          <a:xfrm>
            <a:off x="172818" y="2064296"/>
            <a:ext cx="12478278" cy="11614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Q1.  What is meant by a 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phobia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3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(Total 2 marks)</a:t>
            </a:r>
            <a:endParaRPr lang="en-GB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570522-B953-4EFD-B3B3-5585E6F77BA0}"/>
              </a:ext>
            </a:extLst>
          </p:cNvPr>
          <p:cNvSpPr/>
          <p:nvPr/>
        </p:nvSpPr>
        <p:spPr>
          <a:xfrm>
            <a:off x="179308" y="7136220"/>
            <a:ext cx="12478278" cy="16766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Q2. </a:t>
            </a:r>
            <a:r>
              <a:rPr lang="en-US" sz="3600" dirty="0"/>
              <a:t>Outline characteristics of </a:t>
            </a:r>
            <a:r>
              <a:rPr lang="en-US" sz="3600" b="1" dirty="0"/>
              <a:t>either</a:t>
            </a:r>
            <a:r>
              <a:rPr lang="en-US" sz="3600" dirty="0"/>
              <a:t> phobic disorders </a:t>
            </a:r>
            <a:r>
              <a:rPr lang="en-US" sz="3600" b="1" dirty="0"/>
              <a:t>or</a:t>
            </a:r>
            <a:r>
              <a:rPr lang="en-US" sz="3600" dirty="0"/>
              <a:t> obsessive compulsive disorder.</a:t>
            </a:r>
            <a:endParaRPr lang="en-GB" sz="3600" dirty="0"/>
          </a:p>
          <a:p>
            <a:pPr algn="r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(Total 4 marks)</a:t>
            </a:r>
            <a:endParaRPr lang="en-GB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BADC97-E6EB-4ECF-859F-0B8ECCC9B23E}"/>
              </a:ext>
            </a:extLst>
          </p:cNvPr>
          <p:cNvSpPr/>
          <p:nvPr/>
        </p:nvSpPr>
        <p:spPr>
          <a:xfrm>
            <a:off x="208113" y="1935262"/>
            <a:ext cx="6192687" cy="740202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AO1 = 4</a:t>
            </a:r>
            <a:endParaRPr lang="en-GB" dirty="0"/>
          </a:p>
          <a:p>
            <a:r>
              <a:rPr lang="en-US" dirty="0"/>
              <a:t>The outline might include:</a:t>
            </a:r>
            <a:endParaRPr lang="en-GB" dirty="0"/>
          </a:p>
          <a:p>
            <a:r>
              <a:rPr lang="en-US" dirty="0"/>
              <a:t>•        physiological, </a:t>
            </a:r>
            <a:r>
              <a:rPr lang="en-US" dirty="0" err="1"/>
              <a:t>behavioural</a:t>
            </a:r>
            <a:r>
              <a:rPr lang="en-US" dirty="0"/>
              <a:t>, emotional and cognitive signs / symptoms</a:t>
            </a:r>
            <a:endParaRPr lang="en-GB" dirty="0"/>
          </a:p>
          <a:p>
            <a:r>
              <a:rPr lang="en-US" dirty="0"/>
              <a:t>•        incidence and prevalence</a:t>
            </a:r>
            <a:endParaRPr lang="en-GB" dirty="0"/>
          </a:p>
          <a:p>
            <a:r>
              <a:rPr lang="en-US" dirty="0"/>
              <a:t>•        course and prognosis.</a:t>
            </a:r>
            <a:endParaRPr lang="en-GB" dirty="0"/>
          </a:p>
          <a:p>
            <a:r>
              <a:rPr lang="en-US" dirty="0"/>
              <a:t>Examiners should be mindful that this part of the question is only worth 5 marks and so candidates are not expected to cover all these points to access the top marks. However, top band answers should refer to some diagnostic criteria – in particular there must be some reference to the underlying anxiety that </a:t>
            </a:r>
            <a:r>
              <a:rPr lang="en-US" dirty="0" err="1"/>
              <a:t>characterises</a:t>
            </a:r>
            <a:r>
              <a:rPr lang="en-US" dirty="0"/>
              <a:t> these anxiety disorders. It is acceptable to refer to different types of phobia but these distinctions on their own are not credit-worthy – they must be accompanied by a description of the characteristics of each type.</a:t>
            </a: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66F92CE-AFAB-4ABA-A196-7CF5E20482BB}"/>
              </a:ext>
            </a:extLst>
          </p:cNvPr>
          <p:cNvGraphicFramePr>
            <a:graphicFrameLocks noGrp="1"/>
          </p:cNvGraphicFramePr>
          <p:nvPr/>
        </p:nvGraphicFramePr>
        <p:xfrm>
          <a:off x="6400800" y="1935262"/>
          <a:ext cx="6429602" cy="63274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29602">
                  <a:extLst>
                    <a:ext uri="{9D8B030D-6E8A-4147-A177-3AD203B41FA5}">
                      <a16:colId xmlns:a16="http://schemas.microsoft.com/office/drawing/2014/main" val="24394818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dirty="0">
                          <a:effectLst/>
                        </a:rPr>
                        <a:t>AO1 Mark bands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8895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dirty="0">
                          <a:effectLst/>
                        </a:rPr>
                        <a:t>4 marks</a:t>
                      </a:r>
                      <a:br>
                        <a:rPr lang="en-US" sz="3600" dirty="0">
                          <a:effectLst/>
                        </a:rPr>
                      </a:br>
                      <a:r>
                        <a:rPr lang="en-US" sz="3600" dirty="0">
                          <a:effectLst/>
                        </a:rPr>
                        <a:t>Outline is accurate and coherent.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68238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dirty="0">
                          <a:effectLst/>
                        </a:rPr>
                        <a:t>3 – 2 marks</a:t>
                      </a:r>
                      <a:br>
                        <a:rPr lang="en-US" sz="3600" dirty="0">
                          <a:effectLst/>
                        </a:rPr>
                      </a:br>
                      <a:r>
                        <a:rPr lang="en-US" sz="3600" dirty="0">
                          <a:effectLst/>
                        </a:rPr>
                        <a:t>Outline is limited, generally accurate and reasonably coherent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68528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dirty="0">
                          <a:effectLst/>
                        </a:rPr>
                        <a:t>1 mark</a:t>
                      </a:r>
                      <a:br>
                        <a:rPr lang="en-US" sz="3600" dirty="0">
                          <a:effectLst/>
                        </a:rPr>
                      </a:br>
                      <a:r>
                        <a:rPr lang="en-US" sz="3600" dirty="0">
                          <a:effectLst/>
                        </a:rPr>
                        <a:t>Outline is weak and muddled or very limited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6981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dirty="0">
                          <a:effectLst/>
                        </a:rPr>
                        <a:t>0 marks</a:t>
                      </a:r>
                      <a:br>
                        <a:rPr lang="en-US" sz="3600" dirty="0">
                          <a:effectLst/>
                        </a:rPr>
                      </a:br>
                      <a:r>
                        <a:rPr lang="en-US" sz="3600" dirty="0">
                          <a:effectLst/>
                        </a:rPr>
                        <a:t>No creditworthy material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655759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5E9CDD72-6CFB-4685-BB3F-4E8E2CF9F518}"/>
              </a:ext>
            </a:extLst>
          </p:cNvPr>
          <p:cNvSpPr/>
          <p:nvPr/>
        </p:nvSpPr>
        <p:spPr>
          <a:xfrm>
            <a:off x="0" y="120080"/>
            <a:ext cx="12801600" cy="1276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u="sng" dirty="0"/>
              <a:t>Describe</a:t>
            </a:r>
            <a:r>
              <a:rPr lang="en-GB" sz="2000" dirty="0"/>
              <a:t> the Behavioural, Emotional and Cognitive characteristics of phobias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u="sng" dirty="0"/>
              <a:t>Explain</a:t>
            </a:r>
            <a:r>
              <a:rPr lang="en-GB" sz="2000" b="1" dirty="0"/>
              <a:t> </a:t>
            </a:r>
            <a:r>
              <a:rPr lang="en-GB" sz="2000" dirty="0"/>
              <a:t>how the DSM-5 categorises phobias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u="sng" dirty="0"/>
              <a:t>Apply</a:t>
            </a:r>
            <a:r>
              <a:rPr lang="en-GB" sz="2000" dirty="0"/>
              <a:t> </a:t>
            </a:r>
            <a:r>
              <a:rPr lang="en-GB" sz="1800" dirty="0"/>
              <a:t>knowledge of the characteristics of phobias and their categorisation to scenarios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4237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http://cdn.shopify.com/s/files/1/0212/5596/products/mapping_journey_image_1024x1024.jpg?v=139291348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6"/>
          <a:stretch/>
        </p:blipFill>
        <p:spPr bwMode="auto">
          <a:xfrm>
            <a:off x="0" y="1099189"/>
            <a:ext cx="12801600" cy="796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5782" y="8296929"/>
            <a:ext cx="10325818" cy="1354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1) </a:t>
            </a:r>
            <a:r>
              <a:rPr lang="en-GB" sz="3200" b="1" u="sng" dirty="0"/>
              <a:t>Describe</a:t>
            </a:r>
            <a:r>
              <a:rPr lang="en-GB" sz="3200" dirty="0"/>
              <a:t> the Behavioural, Emotional and Cognitive characteristics of phobias</a:t>
            </a:r>
          </a:p>
        </p:txBody>
      </p:sp>
      <p:sp>
        <p:nvSpPr>
          <p:cNvPr id="6" name="Rectangle 5"/>
          <p:cNvSpPr/>
          <p:nvPr/>
        </p:nvSpPr>
        <p:spPr>
          <a:xfrm>
            <a:off x="3678898" y="6688257"/>
            <a:ext cx="9122702" cy="1193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2) </a:t>
            </a:r>
            <a:r>
              <a:rPr lang="en-GB" sz="3200" b="1" u="sng" dirty="0"/>
              <a:t>Explain</a:t>
            </a:r>
            <a:r>
              <a:rPr lang="en-GB" sz="3200" b="1" dirty="0"/>
              <a:t> </a:t>
            </a:r>
            <a:r>
              <a:rPr lang="en-GB" sz="3200" dirty="0"/>
              <a:t>how the DSM-5 categorises phobias</a:t>
            </a:r>
          </a:p>
        </p:txBody>
      </p:sp>
      <p:sp>
        <p:nvSpPr>
          <p:cNvPr id="8" name="Rectangle 7"/>
          <p:cNvSpPr/>
          <p:nvPr/>
        </p:nvSpPr>
        <p:spPr>
          <a:xfrm>
            <a:off x="5090254" y="4926723"/>
            <a:ext cx="7711346" cy="159828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360" dirty="0"/>
              <a:t>3) </a:t>
            </a:r>
            <a:r>
              <a:rPr lang="en-GB" sz="3360" b="1" u="sng" dirty="0"/>
              <a:t>Apply</a:t>
            </a:r>
            <a:r>
              <a:rPr lang="en-GB" sz="3360" dirty="0"/>
              <a:t> </a:t>
            </a:r>
            <a:r>
              <a:rPr lang="en-GB" sz="3200" dirty="0"/>
              <a:t>knowledge of the characteristics of phobias and their categorisation to scenarios</a:t>
            </a:r>
            <a:endParaRPr lang="en-GB" sz="3360" dirty="0"/>
          </a:p>
        </p:txBody>
      </p:sp>
      <p:pic>
        <p:nvPicPr>
          <p:cNvPr id="5" name="Picture 2" descr="http://www.acmpglobal.org/resource/resmgr/we-are-here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>
                  <a:alpha val="29020"/>
                </a:srgbClr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9465">
            <a:off x="341289" y="7918887"/>
            <a:ext cx="907897" cy="178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" y="-5008"/>
            <a:ext cx="12801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u="sng" dirty="0"/>
              <a:t>A Level Psychology Year 1  –  Paper 1: Psychopathology – Phobias (Clinical Characteristics)</a:t>
            </a:r>
            <a:endParaRPr lang="en-GB" sz="1800" b="1" u="sng" dirty="0"/>
          </a:p>
        </p:txBody>
      </p:sp>
      <p:sp>
        <p:nvSpPr>
          <p:cNvPr id="9" name="Rectangle 8"/>
          <p:cNvSpPr/>
          <p:nvPr/>
        </p:nvSpPr>
        <p:spPr>
          <a:xfrm>
            <a:off x="147361" y="3576464"/>
            <a:ext cx="12647621" cy="109051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920" b="1" u="sng" dirty="0"/>
              <a:t>WALT: </a:t>
            </a:r>
            <a:r>
              <a:rPr lang="en-GB" sz="3600" b="1" dirty="0"/>
              <a:t>Understand the clinical characteristics of phobias and how they are diagnosed.</a:t>
            </a:r>
            <a:endParaRPr lang="en-GB" sz="3920" dirty="0"/>
          </a:p>
        </p:txBody>
      </p:sp>
    </p:spTree>
    <p:extLst>
      <p:ext uri="{BB962C8B-B14F-4D97-AF65-F5344CB8AC3E}">
        <p14:creationId xmlns:p14="http://schemas.microsoft.com/office/powerpoint/2010/main" val="872225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21944</TotalTime>
  <Words>933</Words>
  <Application>Microsoft Office PowerPoint</Application>
  <PresentationFormat>A3 Paper (297x420 mm)</PresentationFormat>
  <Paragraphs>125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 Theme</vt:lpstr>
      <vt:lpstr>Teacher notes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</dc:creator>
  <cp:lastModifiedBy>Michael Bullock</cp:lastModifiedBy>
  <cp:revision>529</cp:revision>
  <cp:lastPrinted>2018-05-21T08:59:44Z</cp:lastPrinted>
  <dcterms:created xsi:type="dcterms:W3CDTF">2016-05-18T16:02:07Z</dcterms:created>
  <dcterms:modified xsi:type="dcterms:W3CDTF">2019-09-03T21:54:39Z</dcterms:modified>
</cp:coreProperties>
</file>