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69" r:id="rId2"/>
    <p:sldId id="370" r:id="rId3"/>
    <p:sldId id="258" r:id="rId4"/>
    <p:sldId id="259" r:id="rId5"/>
    <p:sldId id="299" r:id="rId6"/>
    <p:sldId id="271" r:id="rId7"/>
    <p:sldId id="273" r:id="rId8"/>
    <p:sldId id="301" r:id="rId9"/>
    <p:sldId id="292" r:id="rId10"/>
    <p:sldId id="371" r:id="rId11"/>
    <p:sldId id="372" r:id="rId12"/>
    <p:sldId id="302" r:id="rId13"/>
    <p:sldId id="373" r:id="rId14"/>
    <p:sldId id="303" r:id="rId15"/>
    <p:sldId id="374" r:id="rId16"/>
    <p:sldId id="308" r:id="rId17"/>
    <p:sldId id="310" r:id="rId18"/>
    <p:sldId id="311" r:id="rId19"/>
    <p:sldId id="313" r:id="rId20"/>
    <p:sldId id="375" r:id="rId21"/>
    <p:sldId id="314" r:id="rId22"/>
    <p:sldId id="317" r:id="rId23"/>
    <p:sldId id="376" r:id="rId24"/>
    <p:sldId id="318" r:id="rId25"/>
    <p:sldId id="377" r:id="rId26"/>
    <p:sldId id="319" r:id="rId27"/>
    <p:sldId id="320" r:id="rId28"/>
    <p:sldId id="378" r:id="rId29"/>
    <p:sldId id="321" r:id="rId30"/>
    <p:sldId id="322" r:id="rId31"/>
    <p:sldId id="323" r:id="rId32"/>
    <p:sldId id="324" r:id="rId33"/>
    <p:sldId id="326" r:id="rId34"/>
    <p:sldId id="327" r:id="rId35"/>
    <p:sldId id="379" r:id="rId36"/>
    <p:sldId id="33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F944-AA20-4C20-811C-1F120E728A8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261CF-62EA-41E5-99F0-0A6D15FEC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E69E8-F1F5-4DDE-AD52-291F5D93E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Plenary – answering 5 questions about your holiday. Either use the information from the listening task or use your own ideas.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E69E8-F1F5-4DDE-AD52-291F5D93E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Plenary – answering 5 questions about your holiday. Either use the information from the listening task or use your own ideas. </a:t>
            </a:r>
          </a:p>
        </p:txBody>
      </p:sp>
    </p:spTree>
    <p:extLst>
      <p:ext uri="{BB962C8B-B14F-4D97-AF65-F5344CB8AC3E}">
        <p14:creationId xmlns:p14="http://schemas.microsoft.com/office/powerpoint/2010/main" val="79610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E996D-4F18-476B-99BF-505DACCCFE7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/>
              <a:t>Present, teach and practise the new phrase with this slide.</a:t>
            </a:r>
          </a:p>
        </p:txBody>
      </p:sp>
    </p:spTree>
    <p:extLst>
      <p:ext uri="{BB962C8B-B14F-4D97-AF65-F5344CB8AC3E}">
        <p14:creationId xmlns:p14="http://schemas.microsoft.com/office/powerpoint/2010/main" val="50641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0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9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2FAA2-6A97-4063-99A4-9E9DC43F75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16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3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9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1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2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5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9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3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6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023D3-8B24-4DB7-907B-500B6D1019B9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14AC-52A2-4CCA-AA2B-61BF66DDF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07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quizlet.com/gb/439214898/que-hiciste-durante-las-vacaciones-flash-card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quizlet.com/hk/460992784/que-tal-lo-pasaste-flash-cards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79962734/adonde-fuiste-de-vacaciones-flash-card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quizlet.com/gb/509047485/que-haces-en-verano-flash-card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1. Lunes, 15 de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Repaso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Today’s Learning:</a:t>
            </a:r>
          </a:p>
          <a:p>
            <a:pPr>
              <a:buFontTx/>
              <a:buChar char="-"/>
            </a:pPr>
            <a:r>
              <a:rPr lang="en-GB" sz="2400" dirty="0"/>
              <a:t>Revising holidays (</a:t>
            </a:r>
            <a:r>
              <a:rPr lang="en-GB" sz="2400" dirty="0" err="1"/>
              <a:t>preterite</a:t>
            </a:r>
            <a:r>
              <a:rPr lang="en-GB" sz="2400" dirty="0"/>
              <a:t> tense)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So that we can:</a:t>
            </a:r>
          </a:p>
          <a:p>
            <a:pPr marL="0" indent="0">
              <a:buNone/>
            </a:pPr>
            <a:r>
              <a:rPr lang="en-GB" sz="2600" dirty="0"/>
              <a:t>- Approach the End of Year examination with confidence.  </a:t>
            </a:r>
          </a:p>
        </p:txBody>
      </p:sp>
    </p:spTree>
    <p:extLst>
      <p:ext uri="{BB962C8B-B14F-4D97-AF65-F5344CB8AC3E}">
        <p14:creationId xmlns:p14="http://schemas.microsoft.com/office/powerpoint/2010/main" val="255313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35188" y="476250"/>
            <a:ext cx="7561262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Hobo Std" pitchFamily="50" charset="0"/>
                <a:cs typeface="Arial" charset="0"/>
              </a:rPr>
              <a:t>¿Adónde fuiste?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Hobo Std" pitchFamily="50" charset="0"/>
                <a:cs typeface="Arial" charset="0"/>
              </a:rPr>
              <a:t>¿Cómo fue?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Hobo Std" pitchFamily="50" charset="0"/>
                <a:cs typeface="Arial" charset="0"/>
              </a:rPr>
              <a:t>¿Cuándo fuiste?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Hobo Std" pitchFamily="50" charset="0"/>
                <a:cs typeface="Arial" charset="0"/>
              </a:rPr>
              <a:t>¿Con quién fuiste?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Hobo Std" pitchFamily="50" charset="0"/>
                <a:cs typeface="Arial" charset="0"/>
              </a:rPr>
              <a:t>¿Cómo fuiste?</a:t>
            </a:r>
          </a:p>
        </p:txBody>
      </p:sp>
      <p:pic>
        <p:nvPicPr>
          <p:cNvPr id="9224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2232484"/>
            <a:ext cx="4810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205038"/>
            <a:ext cx="4810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205038"/>
            <a:ext cx="4810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205038"/>
            <a:ext cx="4810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8" descr="C:\Users\katerina\AppData\Local\Microsoft\Windows\Temporary Internet Files\Content.IE5\P1744Q51\MP9003995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88" y="4316907"/>
            <a:ext cx="1251619" cy="8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4" y="5422900"/>
            <a:ext cx="1475531" cy="118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9" descr="C:\Users\katerina\AppData\Local\Microsoft\Windows\Temporary Internet Files\Content.IE5\QC91WAGJ\MC90015363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18" y="3225455"/>
            <a:ext cx="115093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760414"/>
            <a:ext cx="12192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449B0E-A799-4EF7-8164-5D514DAB501C}"/>
              </a:ext>
            </a:extLst>
          </p:cNvPr>
          <p:cNvSpPr txBox="1"/>
          <p:nvPr/>
        </p:nvSpPr>
        <p:spPr>
          <a:xfrm>
            <a:off x="2279576" y="260648"/>
            <a:ext cx="741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Write an answer for each question. Look at the pictures.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12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C19FB-0521-4047-9E67-D809E18FB7AE}"/>
              </a:ext>
            </a:extLst>
          </p:cNvPr>
          <p:cNvSpPr txBox="1"/>
          <p:nvPr/>
        </p:nvSpPr>
        <p:spPr>
          <a:xfrm>
            <a:off x="3143672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Today’s vocabulary / El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vocabulario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de hoy 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09BF2-7FDA-4BD1-B484-FD2E4CF4C2E2}"/>
              </a:ext>
            </a:extLst>
          </p:cNvPr>
          <p:cNvSpPr txBox="1"/>
          <p:nvPr/>
        </p:nvSpPr>
        <p:spPr>
          <a:xfrm>
            <a:off x="1655747" y="5404675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Task 1. Create flashcards and learn them.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Task 2 go to </a:t>
            </a:r>
            <a:r>
              <a:rPr lang="en-US" dirty="0">
                <a:solidFill>
                  <a:prstClr val="black"/>
                </a:solidFill>
                <a:latin typeface="Calibri"/>
                <a:hlinkClick r:id="rId2"/>
              </a:rPr>
              <a:t>https://quizlet.com/gb/439214898/que-hiciste-durante-las-vacaciones-flash-cards/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 and practice the words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9363C-7622-4BBA-A272-455ABB87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68" y="1532802"/>
            <a:ext cx="8994728" cy="29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6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1628800"/>
            <a:ext cx="3723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1.-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Visité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monumentos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2.-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Bailé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la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discoteca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3.-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Saqué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fotos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4.-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Mandé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mensajes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5.- Tomé el sol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la playa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6.- Me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relajé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la playa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7.-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Fui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excursión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8.-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Jugué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al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voleibol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9.-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Escuché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música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10.-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Monté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bicicleta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8519" y="893209"/>
            <a:ext cx="3033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Hobo Std" pitchFamily="50" charset="0"/>
              </a:rPr>
              <a:t>¿</a:t>
            </a:r>
            <a:r>
              <a:rPr lang="en-GB" sz="4000" b="1" dirty="0" err="1">
                <a:solidFill>
                  <a:prstClr val="black"/>
                </a:solidFill>
                <a:latin typeface="Hobo Std" pitchFamily="50" charset="0"/>
              </a:rPr>
              <a:t>Qué</a:t>
            </a:r>
            <a:r>
              <a:rPr lang="en-GB" sz="4000" b="1" dirty="0">
                <a:solidFill>
                  <a:prstClr val="black"/>
                </a:solidFill>
                <a:latin typeface="Hobo Std" pitchFamily="50" charset="0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Hobo Std" pitchFamily="50" charset="0"/>
              </a:rPr>
              <a:t>hiciste</a:t>
            </a:r>
            <a:r>
              <a:rPr lang="en-GB" sz="4000" b="1" dirty="0">
                <a:solidFill>
                  <a:prstClr val="black"/>
                </a:solidFill>
                <a:latin typeface="Hobo Std" pitchFamily="50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33682-5EE3-4D16-ABA5-97B5CE96D66F}"/>
              </a:ext>
            </a:extLst>
          </p:cNvPr>
          <p:cNvSpPr txBox="1"/>
          <p:nvPr/>
        </p:nvSpPr>
        <p:spPr>
          <a:xfrm>
            <a:off x="2063552" y="332656"/>
            <a:ext cx="81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Copy and translate these words into English.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37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1628800"/>
            <a:ext cx="3723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1.-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Visité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monumentos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2.-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Bailé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la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discoteca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3.-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Saqué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fotos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4.-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Mandé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mensajes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5.- Tomé el sol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la playa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6.- Me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relajé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la playa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7.-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Fui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excursión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8.-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Jugué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al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voleibol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9.-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Escuché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música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10.-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Monté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bicicleta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8519" y="893209"/>
            <a:ext cx="3033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Hobo Std" pitchFamily="50" charset="0"/>
              </a:rPr>
              <a:t>¿</a:t>
            </a:r>
            <a:r>
              <a:rPr lang="en-GB" sz="4000" b="1" dirty="0" err="1">
                <a:solidFill>
                  <a:prstClr val="black"/>
                </a:solidFill>
                <a:latin typeface="Hobo Std" pitchFamily="50" charset="0"/>
              </a:rPr>
              <a:t>Qué</a:t>
            </a:r>
            <a:r>
              <a:rPr lang="en-GB" sz="4000" b="1" dirty="0">
                <a:solidFill>
                  <a:prstClr val="black"/>
                </a:solidFill>
                <a:latin typeface="Hobo Std" pitchFamily="50" charset="0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Hobo Std" pitchFamily="50" charset="0"/>
              </a:rPr>
              <a:t>hiciste</a:t>
            </a:r>
            <a:r>
              <a:rPr lang="en-GB" sz="4000" b="1" dirty="0">
                <a:solidFill>
                  <a:prstClr val="black"/>
                </a:solidFill>
                <a:latin typeface="Hobo Std" pitchFamily="50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33682-5EE3-4D16-ABA5-97B5CE96D66F}"/>
              </a:ext>
            </a:extLst>
          </p:cNvPr>
          <p:cNvSpPr txBox="1"/>
          <p:nvPr/>
        </p:nvSpPr>
        <p:spPr>
          <a:xfrm>
            <a:off x="2063552" y="332656"/>
            <a:ext cx="81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Copy and translate these words into English.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656BF-C37D-4600-8A2B-6AFCD2FB6472}"/>
              </a:ext>
            </a:extLst>
          </p:cNvPr>
          <p:cNvSpPr txBox="1"/>
          <p:nvPr/>
        </p:nvSpPr>
        <p:spPr>
          <a:xfrm>
            <a:off x="6096001" y="1628800"/>
            <a:ext cx="3723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1. I visited monuments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I danced at the disco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I took photos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4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I sent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sms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5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.I sunbathed in the beach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6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I relaxed in the beach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7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I went on a trip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8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I played volleyball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9. I listened to music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0. I rode my bike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6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703" r="5405"/>
          <a:stretch>
            <a:fillRect/>
          </a:stretch>
        </p:blipFill>
        <p:spPr bwMode="auto">
          <a:xfrm>
            <a:off x="3719736" y="260648"/>
            <a:ext cx="2119994" cy="17281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Staff\Pictures\Microsoft Clip Organizer\j0422740.jpg"/>
          <p:cNvPicPr>
            <a:picLocks noChangeAspect="1" noChangeArrowheads="1"/>
          </p:cNvPicPr>
          <p:nvPr/>
        </p:nvPicPr>
        <p:blipFill>
          <a:blip r:embed="rId3" cstate="print"/>
          <a:srcRect t="3482"/>
          <a:stretch>
            <a:fillRect/>
          </a:stretch>
        </p:blipFill>
        <p:spPr bwMode="auto">
          <a:xfrm>
            <a:off x="6312025" y="260649"/>
            <a:ext cx="1901544" cy="1819333"/>
          </a:xfrm>
          <a:prstGeom prst="roundRect">
            <a:avLst/>
          </a:prstGeom>
          <a:noFill/>
        </p:spPr>
      </p:pic>
      <p:pic>
        <p:nvPicPr>
          <p:cNvPr id="5" name="Picture 3" descr="C:\Users\Staff\Pictures\Microsoft Clip Organizer\j0430928.jpg"/>
          <p:cNvPicPr>
            <a:picLocks noChangeAspect="1" noChangeArrowheads="1"/>
          </p:cNvPicPr>
          <p:nvPr/>
        </p:nvPicPr>
        <p:blipFill>
          <a:blip r:embed="rId4" cstate="print"/>
          <a:srcRect l="23041"/>
          <a:stretch>
            <a:fillRect/>
          </a:stretch>
        </p:blipFill>
        <p:spPr bwMode="auto">
          <a:xfrm>
            <a:off x="3745033" y="4379272"/>
            <a:ext cx="2164636" cy="1872208"/>
          </a:xfrm>
          <a:prstGeom prst="roundRect">
            <a:avLst/>
          </a:prstGeom>
          <a:noFill/>
        </p:spPr>
      </p:pic>
      <p:pic>
        <p:nvPicPr>
          <p:cNvPr id="6" name="Picture 4" descr="C:\Users\Staff\Pictures\Microsoft Clip Organizer\j0430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2024" y="2492896"/>
            <a:ext cx="1728192" cy="1609006"/>
          </a:xfrm>
          <a:prstGeom prst="roundRect">
            <a:avLst/>
          </a:prstGeom>
          <a:noFill/>
        </p:spPr>
      </p:pic>
      <p:pic>
        <p:nvPicPr>
          <p:cNvPr id="7" name="Picture 3" descr="C:\Users\Staff\Pictures\Microsoft Clip Organizer\j0446462.jpg"/>
          <p:cNvPicPr>
            <a:picLocks noChangeAspect="1" noChangeArrowheads="1"/>
          </p:cNvPicPr>
          <p:nvPr/>
        </p:nvPicPr>
        <p:blipFill>
          <a:blip r:embed="rId6" cstate="print"/>
          <a:srcRect l="21461" r="8025"/>
          <a:stretch>
            <a:fillRect/>
          </a:stretch>
        </p:blipFill>
        <p:spPr bwMode="auto">
          <a:xfrm>
            <a:off x="8554940" y="260648"/>
            <a:ext cx="1901544" cy="2232248"/>
          </a:xfrm>
          <a:prstGeom prst="roundRect">
            <a:avLst/>
          </a:prstGeom>
          <a:noFill/>
        </p:spPr>
      </p:pic>
      <p:pic>
        <p:nvPicPr>
          <p:cNvPr id="8" name="Picture 2" descr="C:\Users\Staff\Pictures\Microsoft Clip Organizer\j04422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0985" y="3122458"/>
            <a:ext cx="1906913" cy="2860370"/>
          </a:xfrm>
          <a:prstGeom prst="roundRect">
            <a:avLst/>
          </a:prstGeom>
          <a:noFill/>
        </p:spPr>
      </p:pic>
      <p:pic>
        <p:nvPicPr>
          <p:cNvPr id="9" name="Picture 6" descr="C:\Users\Staff\Pictures\Microsoft Clip Organizer\j0444243.jpg"/>
          <p:cNvPicPr>
            <a:picLocks noChangeAspect="1" noChangeArrowheads="1"/>
          </p:cNvPicPr>
          <p:nvPr/>
        </p:nvPicPr>
        <p:blipFill>
          <a:blip r:embed="rId8" cstate="print"/>
          <a:srcRect l="12588" r="1812"/>
          <a:stretch>
            <a:fillRect/>
          </a:stretch>
        </p:blipFill>
        <p:spPr bwMode="auto">
          <a:xfrm>
            <a:off x="6282332" y="4514818"/>
            <a:ext cx="2016224" cy="1601119"/>
          </a:xfrm>
          <a:prstGeom prst="roundRect">
            <a:avLst/>
          </a:prstGeom>
          <a:noFill/>
        </p:spPr>
      </p:pic>
      <p:pic>
        <p:nvPicPr>
          <p:cNvPr id="10" name="Picture 5" descr="C:\Users\Staff\Pictures\Microsoft Clip Organizer\j0442678.jpg"/>
          <p:cNvPicPr>
            <a:picLocks noChangeAspect="1" noChangeArrowheads="1"/>
          </p:cNvPicPr>
          <p:nvPr/>
        </p:nvPicPr>
        <p:blipFill>
          <a:blip r:embed="rId9" cstate="print"/>
          <a:srcRect r="16198"/>
          <a:stretch>
            <a:fillRect/>
          </a:stretch>
        </p:blipFill>
        <p:spPr bwMode="auto">
          <a:xfrm>
            <a:off x="3719736" y="2492896"/>
            <a:ext cx="1904212" cy="1512168"/>
          </a:xfrm>
          <a:prstGeom prst="roundRect">
            <a:avLst/>
          </a:prstGeom>
          <a:noFill/>
        </p:spPr>
      </p:pic>
      <p:pic>
        <p:nvPicPr>
          <p:cNvPr id="11" name="Picture 4" descr="C:\Users\Staff\Pictures\Microsoft Clip Organizer\j04424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3223" y="3717033"/>
            <a:ext cx="1542306" cy="2313460"/>
          </a:xfrm>
          <a:prstGeom prst="roundRect">
            <a:avLst/>
          </a:prstGeom>
          <a:noFill/>
        </p:spPr>
      </p:pic>
      <p:pic>
        <p:nvPicPr>
          <p:cNvPr id="12" name="Picture 4" descr="C:\Users\Staff\Pictures\Microsoft Clip Organizer\j040353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9873" y="548680"/>
            <a:ext cx="1729036" cy="2592288"/>
          </a:xfrm>
          <a:prstGeom prst="roundRect">
            <a:avLst/>
          </a:prstGeom>
          <a:solidFill>
            <a:srgbClr val="C00000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370912-C82E-4E8C-B0DB-D83F7C176C5A}"/>
              </a:ext>
            </a:extLst>
          </p:cNvPr>
          <p:cNvSpPr txBox="1"/>
          <p:nvPr/>
        </p:nvSpPr>
        <p:spPr>
          <a:xfrm>
            <a:off x="6364754" y="6352072"/>
            <a:ext cx="162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____________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82D339-BF50-41E5-8116-B1A12DDD031E}"/>
              </a:ext>
            </a:extLst>
          </p:cNvPr>
          <p:cNvSpPr txBox="1"/>
          <p:nvPr/>
        </p:nvSpPr>
        <p:spPr>
          <a:xfrm>
            <a:off x="8590984" y="2623011"/>
            <a:ext cx="162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____________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A2EAF-45F3-4AF6-9CAD-7DFCBC33BD3F}"/>
              </a:ext>
            </a:extLst>
          </p:cNvPr>
          <p:cNvSpPr txBox="1"/>
          <p:nvPr/>
        </p:nvSpPr>
        <p:spPr>
          <a:xfrm>
            <a:off x="8694346" y="6251480"/>
            <a:ext cx="162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____________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F7BB4D-DC44-43AD-B7F4-A58DE77201CE}"/>
              </a:ext>
            </a:extLst>
          </p:cNvPr>
          <p:cNvSpPr txBox="1"/>
          <p:nvPr/>
        </p:nvSpPr>
        <p:spPr>
          <a:xfrm>
            <a:off x="6312024" y="2123564"/>
            <a:ext cx="162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____________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27FFA-A114-4493-B5AD-9F07D5C71AB3}"/>
              </a:ext>
            </a:extLst>
          </p:cNvPr>
          <p:cNvSpPr txBox="1"/>
          <p:nvPr/>
        </p:nvSpPr>
        <p:spPr>
          <a:xfrm>
            <a:off x="3900280" y="2123564"/>
            <a:ext cx="162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____________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340488-8ECB-489E-B5AD-D6AD2FC357CE}"/>
              </a:ext>
            </a:extLst>
          </p:cNvPr>
          <p:cNvSpPr txBox="1"/>
          <p:nvPr/>
        </p:nvSpPr>
        <p:spPr>
          <a:xfrm>
            <a:off x="6329191" y="4131966"/>
            <a:ext cx="162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____________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5B31D6-5385-4347-91B2-39DC4564EE78}"/>
              </a:ext>
            </a:extLst>
          </p:cNvPr>
          <p:cNvSpPr txBox="1"/>
          <p:nvPr/>
        </p:nvSpPr>
        <p:spPr>
          <a:xfrm>
            <a:off x="3748879" y="3995773"/>
            <a:ext cx="162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____________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9C4630-B4AA-4821-BF3E-800CD032FA21}"/>
              </a:ext>
            </a:extLst>
          </p:cNvPr>
          <p:cNvSpPr txBox="1"/>
          <p:nvPr/>
        </p:nvSpPr>
        <p:spPr>
          <a:xfrm>
            <a:off x="1709800" y="3297399"/>
            <a:ext cx="162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____________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EF871-AA3E-4249-9B22-F87ACCEB2832}"/>
              </a:ext>
            </a:extLst>
          </p:cNvPr>
          <p:cNvSpPr txBox="1"/>
          <p:nvPr/>
        </p:nvSpPr>
        <p:spPr>
          <a:xfrm>
            <a:off x="4035162" y="6411103"/>
            <a:ext cx="162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____________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D7F23A-337C-4ADD-97E3-4AC151B99AC0}"/>
              </a:ext>
            </a:extLst>
          </p:cNvPr>
          <p:cNvSpPr txBox="1"/>
          <p:nvPr/>
        </p:nvSpPr>
        <p:spPr>
          <a:xfrm>
            <a:off x="1524001" y="6311980"/>
            <a:ext cx="22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prstClr val="black"/>
                </a:solidFill>
                <a:latin typeface="Calibri"/>
              </a:rPr>
              <a:t>Bailé</a:t>
            </a:r>
            <a:r>
              <a:rPr lang="en-US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u="sng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US" u="sng" dirty="0">
                <a:solidFill>
                  <a:prstClr val="black"/>
                </a:solidFill>
                <a:latin typeface="Calibri"/>
              </a:rPr>
              <a:t> la </a:t>
            </a:r>
            <a:r>
              <a:rPr lang="en-US" u="sng" dirty="0" err="1">
                <a:solidFill>
                  <a:prstClr val="black"/>
                </a:solidFill>
                <a:latin typeface="Calibri"/>
              </a:rPr>
              <a:t>discoteca</a:t>
            </a:r>
            <a:endParaRPr lang="en-GB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0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C19FB-0521-4047-9E67-D809E18FB7AE}"/>
              </a:ext>
            </a:extLst>
          </p:cNvPr>
          <p:cNvSpPr txBox="1"/>
          <p:nvPr/>
        </p:nvSpPr>
        <p:spPr>
          <a:xfrm>
            <a:off x="3143672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Today’s vocabulary / El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vocabulario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de hoy 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09BF2-7FDA-4BD1-B484-FD2E4CF4C2E2}"/>
              </a:ext>
            </a:extLst>
          </p:cNvPr>
          <p:cNvSpPr txBox="1"/>
          <p:nvPr/>
        </p:nvSpPr>
        <p:spPr>
          <a:xfrm>
            <a:off x="1955540" y="425709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Task 1. Create flashcards and learn them.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Task 2 go to </a:t>
            </a:r>
            <a:r>
              <a:rPr lang="en-US" dirty="0">
                <a:solidFill>
                  <a:prstClr val="black"/>
                </a:solidFill>
                <a:latin typeface="Calibri"/>
                <a:hlinkClick r:id="rId2"/>
              </a:rPr>
              <a:t>https://quizlet.com/hk/460992784/que-tal-lo-pasaste-flash-cards/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practice the words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FB143B29-4160-484F-9AB7-45524B65B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" t="36923" r="5618" b="38540"/>
          <a:stretch/>
        </p:blipFill>
        <p:spPr>
          <a:xfrm>
            <a:off x="1664561" y="1467944"/>
            <a:ext cx="8862879" cy="22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1686309" y="404813"/>
            <a:ext cx="2952750" cy="1655762"/>
          </a:xfrm>
          <a:prstGeom prst="wedgeRoundRectCallout">
            <a:avLst>
              <a:gd name="adj1" fmla="val 35213"/>
              <a:gd name="adj2" fmla="val 755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rgbClr val="6666FF"/>
                </a:solidFill>
                <a:latin typeface="Hobo Std" pitchFamily="50" charset="0"/>
                <a:cs typeface="Arial" charset="0"/>
              </a:rPr>
              <a:t>¿Qué tal lo pasaste?</a:t>
            </a:r>
          </a:p>
        </p:txBody>
      </p:sp>
      <p:pic>
        <p:nvPicPr>
          <p:cNvPr id="9223" name="Picture 7" descr="thumbs_down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21238"/>
            <a:ext cx="21590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thumbs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429001"/>
            <a:ext cx="15128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all-thumbs-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094606"/>
            <a:ext cx="25923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03388" y="3375026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>
                <a:solidFill>
                  <a:srgbClr val="6666FF"/>
                </a:solidFill>
                <a:latin typeface="Hobo Std" pitchFamily="50" charset="0"/>
                <a:cs typeface="Arial" charset="0"/>
              </a:rPr>
              <a:t>¡</a:t>
            </a:r>
            <a:r>
              <a:rPr lang="en-GB" sz="4000" b="1">
                <a:solidFill>
                  <a:srgbClr val="6666FF"/>
                </a:solidFill>
                <a:latin typeface="Hobo Std" pitchFamily="50" charset="0"/>
              </a:rPr>
              <a:t>Lo pas</a:t>
            </a:r>
            <a:r>
              <a:rPr lang="en-GB" sz="4000" b="1">
                <a:solidFill>
                  <a:srgbClr val="6666FF"/>
                </a:solidFill>
                <a:latin typeface="Hobo Std" pitchFamily="50" charset="0"/>
                <a:cs typeface="Arial" charset="0"/>
              </a:rPr>
              <a:t>é……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283450" y="743770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6666FF"/>
                </a:solidFill>
                <a:latin typeface="Hobo Std" pitchFamily="50" charset="0"/>
              </a:rPr>
              <a:t>..</a:t>
            </a:r>
            <a:r>
              <a:rPr lang="en-GB" sz="4000" b="1" dirty="0" err="1">
                <a:solidFill>
                  <a:srgbClr val="6666FF"/>
                </a:solidFill>
                <a:latin typeface="Hobo Std" pitchFamily="50" charset="0"/>
              </a:rPr>
              <a:t>bomba</a:t>
            </a:r>
            <a:r>
              <a:rPr lang="en-GB" sz="4000" b="1" dirty="0">
                <a:solidFill>
                  <a:srgbClr val="6666FF"/>
                </a:solidFill>
                <a:latin typeface="Hobo Std" pitchFamily="50" charset="0"/>
              </a:rPr>
              <a:t>!</a:t>
            </a:r>
            <a:endParaRPr lang="en-GB" sz="4000" b="1" dirty="0">
              <a:solidFill>
                <a:srgbClr val="6666FF"/>
              </a:solidFill>
              <a:latin typeface="Hobo Std" pitchFamily="50" charset="0"/>
              <a:cs typeface="Arial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283450" y="1337494"/>
            <a:ext cx="3384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6666FF"/>
                </a:solidFill>
                <a:latin typeface="Hobo Std" pitchFamily="50" charset="0"/>
              </a:rPr>
              <a:t>..</a:t>
            </a:r>
            <a:r>
              <a:rPr lang="en-GB" sz="3200" b="1" dirty="0" err="1">
                <a:solidFill>
                  <a:srgbClr val="6666FF"/>
                </a:solidFill>
                <a:latin typeface="Hobo Std" pitchFamily="50" charset="0"/>
              </a:rPr>
              <a:t>fenomenal</a:t>
            </a:r>
            <a:r>
              <a:rPr lang="en-GB" sz="3200" b="1" dirty="0">
                <a:solidFill>
                  <a:srgbClr val="6666FF"/>
                </a:solidFill>
                <a:latin typeface="Hobo Std" pitchFamily="50" charset="0"/>
              </a:rPr>
              <a:t>!</a:t>
            </a:r>
            <a:endParaRPr lang="en-GB" sz="4000" b="1" dirty="0">
              <a:solidFill>
                <a:srgbClr val="6666FF"/>
              </a:solidFill>
              <a:latin typeface="Hobo Std" pitchFamily="50" charset="0"/>
              <a:cs typeface="Arial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283450" y="1913757"/>
            <a:ext cx="3384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6666FF"/>
                </a:solidFill>
                <a:latin typeface="Hobo Std" pitchFamily="50" charset="0"/>
              </a:rPr>
              <a:t>..</a:t>
            </a:r>
            <a:r>
              <a:rPr lang="en-GB" sz="3200" b="1" dirty="0" err="1">
                <a:solidFill>
                  <a:srgbClr val="6666FF"/>
                </a:solidFill>
                <a:latin typeface="Hobo Std" pitchFamily="50" charset="0"/>
              </a:rPr>
              <a:t>estupendo</a:t>
            </a:r>
            <a:r>
              <a:rPr lang="en-GB" sz="3200" b="1" dirty="0">
                <a:solidFill>
                  <a:srgbClr val="6666FF"/>
                </a:solidFill>
                <a:latin typeface="Hobo Std" pitchFamily="50" charset="0"/>
              </a:rPr>
              <a:t>!</a:t>
            </a:r>
            <a:endParaRPr lang="en-GB" sz="4000" b="1" dirty="0">
              <a:solidFill>
                <a:srgbClr val="6666FF"/>
              </a:solidFill>
              <a:latin typeface="Hobo Std" pitchFamily="50" charset="0"/>
              <a:cs typeface="Arial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283450" y="2490020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>
                <a:solidFill>
                  <a:srgbClr val="6666FF"/>
                </a:solidFill>
                <a:latin typeface="Hobo Std" pitchFamily="50" charset="0"/>
              </a:rPr>
              <a:t>..genial!</a:t>
            </a:r>
            <a:endParaRPr lang="en-GB" sz="4000" b="1">
              <a:solidFill>
                <a:srgbClr val="6666FF"/>
              </a:solidFill>
              <a:latin typeface="Hobo Std" pitchFamily="50" charset="0"/>
              <a:cs typeface="Arial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283450" y="3193283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>
                <a:solidFill>
                  <a:srgbClr val="6666FF"/>
                </a:solidFill>
                <a:latin typeface="Hobo Std" pitchFamily="50" charset="0"/>
              </a:rPr>
              <a:t>..guay!</a:t>
            </a:r>
            <a:endParaRPr lang="en-GB" sz="4000" b="1">
              <a:solidFill>
                <a:srgbClr val="6666FF"/>
              </a:solidFill>
              <a:latin typeface="Hobo Std" pitchFamily="50" charset="0"/>
              <a:cs typeface="Arial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283450" y="3767957"/>
            <a:ext cx="3384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6666FF"/>
                </a:solidFill>
                <a:latin typeface="Hobo Std" pitchFamily="50" charset="0"/>
              </a:rPr>
              <a:t>..(</a:t>
            </a:r>
            <a:r>
              <a:rPr lang="en-GB" sz="2800" b="1" dirty="0" err="1">
                <a:solidFill>
                  <a:srgbClr val="6666FF"/>
                </a:solidFill>
                <a:latin typeface="Hobo Std" pitchFamily="50" charset="0"/>
              </a:rPr>
              <a:t>muy</a:t>
            </a:r>
            <a:r>
              <a:rPr lang="en-GB" sz="2800" b="1" dirty="0">
                <a:solidFill>
                  <a:srgbClr val="6666FF"/>
                </a:solidFill>
                <a:latin typeface="Hobo Std" pitchFamily="50" charset="0"/>
              </a:rPr>
              <a:t>) </a:t>
            </a:r>
            <a:r>
              <a:rPr lang="en-GB" sz="2800" b="1" dirty="0" err="1">
                <a:solidFill>
                  <a:srgbClr val="6666FF"/>
                </a:solidFill>
                <a:latin typeface="Hobo Std" pitchFamily="50" charset="0"/>
              </a:rPr>
              <a:t>bien</a:t>
            </a:r>
            <a:r>
              <a:rPr lang="en-GB" sz="2800" b="1" dirty="0">
                <a:solidFill>
                  <a:srgbClr val="6666FF"/>
                </a:solidFill>
                <a:latin typeface="Hobo Std" pitchFamily="50" charset="0"/>
              </a:rPr>
              <a:t>!</a:t>
            </a:r>
            <a:endParaRPr lang="en-GB" sz="4000" b="1" dirty="0">
              <a:solidFill>
                <a:srgbClr val="6666FF"/>
              </a:solidFill>
              <a:latin typeface="Hobo Std" pitchFamily="50" charset="0"/>
              <a:cs typeface="Arial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283450" y="5083995"/>
            <a:ext cx="3384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>
                <a:solidFill>
                  <a:srgbClr val="6666FF"/>
                </a:solidFill>
                <a:latin typeface="Hobo Std" pitchFamily="50" charset="0"/>
              </a:rPr>
              <a:t>..(</a:t>
            </a:r>
            <a:r>
              <a:rPr lang="en-GB" sz="3200" b="1" dirty="0" err="1">
                <a:solidFill>
                  <a:srgbClr val="6666FF"/>
                </a:solidFill>
                <a:latin typeface="Hobo Std" pitchFamily="50" charset="0"/>
              </a:rPr>
              <a:t>muy</a:t>
            </a:r>
            <a:r>
              <a:rPr lang="en-GB" sz="3200" b="1" dirty="0">
                <a:solidFill>
                  <a:srgbClr val="6666FF"/>
                </a:solidFill>
                <a:latin typeface="Hobo Std" pitchFamily="50" charset="0"/>
              </a:rPr>
              <a:t>)mal!</a:t>
            </a:r>
            <a:endParaRPr lang="en-GB" sz="3200" b="1" dirty="0">
              <a:solidFill>
                <a:srgbClr val="6666FF"/>
              </a:solidFill>
              <a:latin typeface="Hobo Std" pitchFamily="50" charset="0"/>
              <a:cs typeface="Arial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283450" y="5658670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6666FF"/>
                </a:solidFill>
                <a:latin typeface="Hobo Std" pitchFamily="50" charset="0"/>
              </a:rPr>
              <a:t>..fatal!</a:t>
            </a:r>
            <a:endParaRPr lang="en-GB" sz="4000" b="1" dirty="0">
              <a:solidFill>
                <a:srgbClr val="6666FF"/>
              </a:solidFill>
              <a:latin typeface="Hobo Std" pitchFamily="50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¿Para 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fuiste</a:t>
            </a:r>
            <a:r>
              <a:rPr lang="en-US" dirty="0"/>
              <a:t>?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208214" y="3933825"/>
            <a:ext cx="32400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Calibri"/>
              </a:rPr>
              <a:t>A week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Calibri"/>
              </a:rPr>
              <a:t>Two weeks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Calibri"/>
              </a:rPr>
              <a:t>Ten days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Calibri"/>
              </a:rPr>
              <a:t>A month</a:t>
            </a:r>
            <a:endParaRPr lang="en-US" sz="2400">
              <a:solidFill>
                <a:srgbClr val="660066"/>
              </a:solidFill>
              <a:latin typeface="Calibri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808663" y="3933825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alibri"/>
              </a:rPr>
              <a:t>Una semana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808663" y="45085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alibri"/>
              </a:rPr>
              <a:t>Dos semanas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880101" y="5013325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alibri"/>
              </a:rPr>
              <a:t>Diez d</a:t>
            </a:r>
            <a:r>
              <a:rPr lang="en-US" sz="2400">
                <a:solidFill>
                  <a:prstClr val="black"/>
                </a:solidFill>
                <a:latin typeface="Calibri"/>
              </a:rPr>
              <a:t>ías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880101" y="5589588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alibri"/>
              </a:rPr>
              <a:t>Un mes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792539" y="1989139"/>
            <a:ext cx="3887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Fui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por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.... </a:t>
            </a:r>
          </a:p>
        </p:txBody>
      </p:sp>
    </p:spTree>
    <p:extLst>
      <p:ext uri="{BB962C8B-B14F-4D97-AF65-F5344CB8AC3E}">
        <p14:creationId xmlns:p14="http://schemas.microsoft.com/office/powerpoint/2010/main" val="3375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96262" grpId="0"/>
      <p:bldP spid="96263" grpId="0"/>
      <p:bldP spid="962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1362199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¿</a:t>
            </a:r>
            <a:r>
              <a:rPr lang="en-US" sz="4000" dirty="0" err="1"/>
              <a:t>Cuándo</a:t>
            </a:r>
            <a:r>
              <a:rPr lang="en-US" sz="4000" dirty="0"/>
              <a:t> </a:t>
            </a:r>
            <a:r>
              <a:rPr lang="en-US" sz="4000" dirty="0" err="1"/>
              <a:t>fuiste</a:t>
            </a:r>
            <a:r>
              <a:rPr lang="en-US" sz="4000" dirty="0"/>
              <a:t>?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071019" y="2649662"/>
            <a:ext cx="6049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fui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en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.........</a:t>
            </a:r>
            <a:endParaRPr lang="en-US" sz="3600" dirty="0">
              <a:solidFill>
                <a:srgbClr val="660066"/>
              </a:solidFill>
              <a:latin typeface="Calibri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424114" y="458152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alibri"/>
              </a:rPr>
              <a:t>verano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863975" y="5876925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alibri"/>
              </a:rPr>
              <a:t>julio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943475" y="393382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alibri"/>
              </a:rPr>
              <a:t> primavera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519738" y="5084763"/>
            <a:ext cx="266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alibri"/>
              </a:rPr>
              <a:t> oto</a:t>
            </a:r>
            <a:r>
              <a:rPr lang="en-US" sz="2400">
                <a:solidFill>
                  <a:prstClr val="black"/>
                </a:solidFill>
                <a:latin typeface="Calibri"/>
              </a:rPr>
              <a:t>ño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8148638" y="4292600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alibri"/>
              </a:rPr>
              <a:t>agosto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6743700" y="6021388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alibri"/>
              </a:rPr>
              <a:t> invierno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0649D-2DAE-4CF1-8758-67DC0D677A33}"/>
              </a:ext>
            </a:extLst>
          </p:cNvPr>
          <p:cNvSpPr txBox="1"/>
          <p:nvPr/>
        </p:nvSpPr>
        <p:spPr>
          <a:xfrm>
            <a:off x="2424114" y="476672"/>
            <a:ext cx="734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Give yourself a minute, and try to remember all these words into English 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4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4" grpId="0"/>
      <p:bldP spid="97285" grpId="0"/>
      <p:bldP spid="97286" grpId="0"/>
      <p:bldP spid="97287" grpId="0"/>
      <p:bldP spid="97288" grpId="0"/>
      <p:bldP spid="972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66848"/>
            <a:ext cx="8229600" cy="803276"/>
          </a:xfrm>
        </p:spPr>
        <p:txBody>
          <a:bodyPr/>
          <a:lstStyle/>
          <a:p>
            <a:pPr eaLnBrk="1" hangingPunct="1"/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fuiste</a:t>
            </a:r>
            <a:r>
              <a:rPr lang="en-US" dirty="0"/>
              <a:t>?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143251" y="2492375"/>
            <a:ext cx="6049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err="1">
                <a:solidFill>
                  <a:srgbClr val="660066"/>
                </a:solidFill>
                <a:latin typeface="Calibri"/>
              </a:rPr>
              <a:t>Fui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en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.........</a:t>
            </a:r>
            <a:endParaRPr lang="en-US" sz="3600" dirty="0">
              <a:solidFill>
                <a:srgbClr val="660066"/>
              </a:solidFill>
              <a:latin typeface="Calibri"/>
            </a:endParaRPr>
          </a:p>
        </p:txBody>
      </p:sp>
      <p:pic>
        <p:nvPicPr>
          <p:cNvPr id="123913" name="Picture 9" descr="j03034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1" y="3789364"/>
            <a:ext cx="13684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4" name="Picture 10" descr="j0406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9" y="3716339"/>
            <a:ext cx="172878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5" name="Picture 11" descr="j0352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064" y="5300663"/>
            <a:ext cx="17986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6" name="Picture 12" descr="j028357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488" y="3860801"/>
            <a:ext cx="10080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7" name="Picture 13" descr="j016303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5051" y="5157789"/>
            <a:ext cx="12239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67C29F-0380-4320-9997-FD70E59AAC8E}"/>
              </a:ext>
            </a:extLst>
          </p:cNvPr>
          <p:cNvSpPr txBox="1"/>
          <p:nvPr/>
        </p:nvSpPr>
        <p:spPr>
          <a:xfrm>
            <a:off x="2424114" y="476673"/>
            <a:ext cx="73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Give yourself a minute, and try to remember all these words into English 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2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C19FB-0521-4047-9E67-D809E18FB7AE}"/>
              </a:ext>
            </a:extLst>
          </p:cNvPr>
          <p:cNvSpPr txBox="1"/>
          <p:nvPr/>
        </p:nvSpPr>
        <p:spPr>
          <a:xfrm>
            <a:off x="3143672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Today’s vocabulary / El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vocabulario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de hoy 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8FE8A-BD5C-48F1-B5CD-3567B0AF3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5"/>
          <a:stretch/>
        </p:blipFill>
        <p:spPr>
          <a:xfrm>
            <a:off x="1749192" y="1484785"/>
            <a:ext cx="8693616" cy="1690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B09BF2-7FDA-4BD1-B484-FD2E4CF4C2E2}"/>
              </a:ext>
            </a:extLst>
          </p:cNvPr>
          <p:cNvSpPr txBox="1"/>
          <p:nvPr/>
        </p:nvSpPr>
        <p:spPr>
          <a:xfrm>
            <a:off x="1919536" y="37170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Task 1. Create flashcards and learn them.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Task 2 go to </a:t>
            </a:r>
            <a:r>
              <a:rPr lang="en-US" dirty="0">
                <a:solidFill>
                  <a:prstClr val="black"/>
                </a:solidFill>
                <a:latin typeface="Calibri"/>
                <a:hlinkClick r:id="rId3"/>
              </a:rPr>
              <a:t>https://quizlet.com/79962734/adonde-fuiste-de-vacaciones-flash-cards/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practice the words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39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¿Cómo fuiste?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143251" y="2492375"/>
            <a:ext cx="6049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660066"/>
                </a:solidFill>
                <a:latin typeface="Calibri"/>
              </a:rPr>
              <a:t>Fui en .........</a:t>
            </a:r>
            <a:endParaRPr lang="en-US" sz="3600">
              <a:solidFill>
                <a:srgbClr val="660066"/>
              </a:solidFill>
              <a:latin typeface="Calibri"/>
            </a:endParaRPr>
          </a:p>
        </p:txBody>
      </p:sp>
      <p:pic>
        <p:nvPicPr>
          <p:cNvPr id="123913" name="Picture 9" descr="j03034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1" y="3789364"/>
            <a:ext cx="13684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4" name="Picture 10" descr="j0406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9" y="3716339"/>
            <a:ext cx="172878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5" name="Picture 11" descr="j0352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064" y="5300663"/>
            <a:ext cx="17986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6" name="Picture 12" descr="j028357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488" y="3860801"/>
            <a:ext cx="10080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7" name="Picture 13" descr="j016303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5051" y="5157789"/>
            <a:ext cx="12239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2495551" y="4724401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prstClr val="black"/>
                </a:solidFill>
                <a:latin typeface="Calibri"/>
              </a:rPr>
              <a:t>barco</a:t>
            </a: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5664200" y="5157789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prstClr val="black"/>
                </a:solidFill>
                <a:latin typeface="Calibri"/>
              </a:rPr>
              <a:t>coche</a:t>
            </a: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8616950" y="4797426"/>
            <a:ext cx="158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prstClr val="black"/>
                </a:solidFill>
                <a:latin typeface="Calibri"/>
              </a:rPr>
              <a:t>avi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ón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3575050" y="6237289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prstClr val="black"/>
                </a:solidFill>
                <a:latin typeface="Calibri"/>
              </a:rPr>
              <a:t>autocar</a:t>
            </a: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7535864" y="6237289"/>
            <a:ext cx="172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prstClr val="black"/>
                </a:solidFill>
                <a:latin typeface="Calibri"/>
              </a:rPr>
              <a:t>tren</a:t>
            </a:r>
            <a:endParaRPr lang="en-US"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0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18" grpId="0"/>
      <p:bldP spid="123919" grpId="0"/>
      <p:bldP spid="123920" grpId="0"/>
      <p:bldP spid="123921" grpId="0"/>
      <p:bldP spid="1239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22" y="177281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vacaciones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92897"/>
            <a:ext cx="8229600" cy="4525963"/>
          </a:xfrm>
        </p:spPr>
        <p:txBody>
          <a:bodyPr/>
          <a:lstStyle/>
          <a:p>
            <a:r>
              <a:rPr lang="en-GB" dirty="0" err="1"/>
              <a:t>Fui</a:t>
            </a:r>
            <a:r>
              <a:rPr lang="en-GB" dirty="0"/>
              <a:t> a.....(</a:t>
            </a:r>
            <a:r>
              <a:rPr lang="en-GB" dirty="0" err="1"/>
              <a:t>Grecia</a:t>
            </a:r>
            <a:r>
              <a:rPr lang="en-GB" dirty="0"/>
              <a:t>)..............con.....(mi </a:t>
            </a:r>
            <a:r>
              <a:rPr lang="en-GB" dirty="0" err="1"/>
              <a:t>madre</a:t>
            </a:r>
            <a:r>
              <a:rPr lang="en-GB" dirty="0"/>
              <a:t>)...............en.......(</a:t>
            </a:r>
            <a:r>
              <a:rPr lang="en-GB" dirty="0" err="1"/>
              <a:t>avión</a:t>
            </a:r>
            <a:r>
              <a:rPr lang="en-GB" dirty="0"/>
              <a:t>)..... </a:t>
            </a:r>
          </a:p>
          <a:p>
            <a:r>
              <a:rPr lang="en-GB" dirty="0" err="1"/>
              <a:t>Primero</a:t>
            </a:r>
            <a:r>
              <a:rPr lang="en-GB" dirty="0"/>
              <a:t>...(</a:t>
            </a:r>
            <a:r>
              <a:rPr lang="en-GB" dirty="0" err="1"/>
              <a:t>jugué</a:t>
            </a:r>
            <a:r>
              <a:rPr lang="en-GB" dirty="0"/>
              <a:t> al </a:t>
            </a:r>
            <a:r>
              <a:rPr lang="en-GB" dirty="0" err="1"/>
              <a:t>fútbol</a:t>
            </a:r>
            <a:r>
              <a:rPr lang="en-GB" dirty="0"/>
              <a:t>).... </a:t>
            </a:r>
            <a:r>
              <a:rPr lang="en-GB" dirty="0" err="1"/>
              <a:t>luego</a:t>
            </a:r>
            <a:r>
              <a:rPr lang="en-GB" dirty="0"/>
              <a:t>..(</a:t>
            </a:r>
            <a:r>
              <a:rPr lang="en-GB" dirty="0" err="1"/>
              <a:t>nadé</a:t>
            </a:r>
            <a:r>
              <a:rPr lang="en-GB" dirty="0"/>
              <a:t> en el mar).............</a:t>
            </a:r>
            <a:r>
              <a:rPr lang="en-GB" dirty="0" err="1"/>
              <a:t>finalmente</a:t>
            </a:r>
            <a:r>
              <a:rPr lang="en-GB" dirty="0"/>
              <a:t>...........(</a:t>
            </a:r>
            <a:r>
              <a:rPr lang="en-GB" dirty="0" err="1"/>
              <a:t>visité</a:t>
            </a:r>
            <a:r>
              <a:rPr lang="en-GB" dirty="0"/>
              <a:t> </a:t>
            </a:r>
            <a:r>
              <a:rPr lang="en-GB" dirty="0" err="1"/>
              <a:t>museos</a:t>
            </a:r>
            <a:r>
              <a:rPr lang="en-GB" dirty="0"/>
              <a:t>)</a:t>
            </a:r>
          </a:p>
          <a:p>
            <a:r>
              <a:rPr lang="en-GB" dirty="0"/>
              <a:t>Lo </a:t>
            </a:r>
            <a:r>
              <a:rPr lang="en-GB" dirty="0" err="1"/>
              <a:t>pasé</a:t>
            </a:r>
            <a:r>
              <a:rPr lang="en-GB" dirty="0"/>
              <a:t>...(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bien</a:t>
            </a:r>
            <a:r>
              <a:rPr lang="en-GB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79C9C-2AEF-419E-95A8-093F093340F9}"/>
              </a:ext>
            </a:extLst>
          </p:cNvPr>
          <p:cNvSpPr txBox="1"/>
          <p:nvPr/>
        </p:nvSpPr>
        <p:spPr>
          <a:xfrm>
            <a:off x="2423592" y="54868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Copy this text in Spanish and change the words in brackets</a:t>
            </a:r>
            <a:endParaRPr lang="en-GB" sz="24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6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24744"/>
            <a:ext cx="8229600" cy="567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¿Adónde? Which tense???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063750" y="1916114"/>
            <a:ext cx="8064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660066"/>
                </a:solidFill>
                <a:latin typeface="Calibri"/>
              </a:rPr>
              <a:t>Normalmente </a:t>
            </a:r>
            <a:r>
              <a:rPr lang="en-GB" sz="3600" b="1">
                <a:solidFill>
                  <a:srgbClr val="660066"/>
                </a:solidFill>
                <a:latin typeface="Calibri"/>
              </a:rPr>
              <a:t>voy</a:t>
            </a:r>
            <a:r>
              <a:rPr lang="en-GB" sz="3600">
                <a:solidFill>
                  <a:srgbClr val="660066"/>
                </a:solidFill>
                <a:latin typeface="Calibri"/>
              </a:rPr>
              <a:t> a Francia</a:t>
            </a:r>
          </a:p>
          <a:p>
            <a:pPr algn="ctr">
              <a:spcBef>
                <a:spcPct val="50000"/>
              </a:spcBef>
            </a:pPr>
            <a:endParaRPr lang="en-GB" sz="3600">
              <a:solidFill>
                <a:srgbClr val="660066"/>
              </a:solidFill>
              <a:latin typeface="Calibri"/>
            </a:endParaRPr>
          </a:p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660066"/>
                </a:solidFill>
                <a:latin typeface="Calibri"/>
              </a:rPr>
              <a:t>En verano </a:t>
            </a:r>
            <a:r>
              <a:rPr lang="en-GB" sz="3600" b="1">
                <a:solidFill>
                  <a:srgbClr val="660066"/>
                </a:solidFill>
                <a:latin typeface="Calibri"/>
              </a:rPr>
              <a:t>voy a ir </a:t>
            </a:r>
            <a:r>
              <a:rPr lang="en-GB" sz="3600">
                <a:solidFill>
                  <a:srgbClr val="660066"/>
                </a:solidFill>
                <a:latin typeface="Calibri"/>
              </a:rPr>
              <a:t>a Gales </a:t>
            </a:r>
          </a:p>
          <a:p>
            <a:pPr algn="ctr">
              <a:spcBef>
                <a:spcPct val="50000"/>
              </a:spcBef>
            </a:pPr>
            <a:endParaRPr lang="en-GB" sz="3600">
              <a:solidFill>
                <a:srgbClr val="660066"/>
              </a:solidFill>
              <a:latin typeface="Calibri"/>
            </a:endParaRPr>
          </a:p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660066"/>
                </a:solidFill>
                <a:latin typeface="Calibri"/>
              </a:rPr>
              <a:t>El año pasado </a:t>
            </a:r>
            <a:r>
              <a:rPr lang="en-GB" sz="3600" b="1">
                <a:solidFill>
                  <a:srgbClr val="660066"/>
                </a:solidFill>
                <a:latin typeface="Calibri"/>
              </a:rPr>
              <a:t>fui</a:t>
            </a:r>
            <a:r>
              <a:rPr lang="en-GB" sz="3600">
                <a:solidFill>
                  <a:srgbClr val="660066"/>
                </a:solidFill>
                <a:latin typeface="Calibri"/>
              </a:rPr>
              <a:t> a España</a:t>
            </a:r>
            <a:endParaRPr lang="en-US" sz="3600">
              <a:solidFill>
                <a:srgbClr val="660066"/>
              </a:solid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02E489-6213-46D2-A2B1-2599BC0ECAFA}"/>
              </a:ext>
            </a:extLst>
          </p:cNvPr>
          <p:cNvSpPr txBox="1"/>
          <p:nvPr/>
        </p:nvSpPr>
        <p:spPr>
          <a:xfrm>
            <a:off x="2783632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prstClr val="black"/>
                </a:solidFill>
                <a:latin typeface="Calibri"/>
              </a:rPr>
              <a:t>Are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these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sentences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present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past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or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future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?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24744"/>
            <a:ext cx="8229600" cy="567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¿Adónde? Which tense???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063750" y="1916113"/>
            <a:ext cx="80645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err="1">
                <a:solidFill>
                  <a:srgbClr val="660066"/>
                </a:solidFill>
                <a:latin typeface="Calibri"/>
              </a:rPr>
              <a:t>Normalmente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660066"/>
                </a:solidFill>
                <a:latin typeface="Calibri"/>
              </a:rPr>
              <a:t>voy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a Francia</a:t>
            </a:r>
          </a:p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660066"/>
                </a:solidFill>
                <a:latin typeface="Calibri"/>
              </a:rPr>
              <a:t>present</a:t>
            </a:r>
          </a:p>
          <a:p>
            <a:pPr algn="ctr">
              <a:spcBef>
                <a:spcPct val="50000"/>
              </a:spcBef>
            </a:pPr>
            <a:r>
              <a:rPr lang="en-GB" sz="3600" dirty="0" err="1">
                <a:solidFill>
                  <a:srgbClr val="660066"/>
                </a:solidFill>
                <a:latin typeface="Calibri"/>
              </a:rPr>
              <a:t>En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verano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660066"/>
                </a:solidFill>
                <a:latin typeface="Calibri"/>
              </a:rPr>
              <a:t>voy</a:t>
            </a:r>
            <a:r>
              <a:rPr lang="en-GB" sz="3600" b="1" dirty="0">
                <a:solidFill>
                  <a:srgbClr val="660066"/>
                </a:solidFill>
                <a:latin typeface="Calibri"/>
              </a:rPr>
              <a:t> a </a:t>
            </a:r>
            <a:r>
              <a:rPr lang="en-GB" sz="3600" b="1" dirty="0" err="1">
                <a:solidFill>
                  <a:srgbClr val="660066"/>
                </a:solidFill>
                <a:latin typeface="Calibri"/>
              </a:rPr>
              <a:t>ir</a:t>
            </a:r>
            <a:r>
              <a:rPr lang="en-GB" sz="3600" b="1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a Gales </a:t>
            </a:r>
          </a:p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660066"/>
                </a:solidFill>
                <a:latin typeface="Calibri"/>
              </a:rPr>
              <a:t>Future </a:t>
            </a:r>
          </a:p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660066"/>
                </a:solidFill>
                <a:latin typeface="Calibri"/>
              </a:rPr>
              <a:t>El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año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pasado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660066"/>
                </a:solidFill>
                <a:latin typeface="Calibri"/>
              </a:rPr>
              <a:t>fui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a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España</a:t>
            </a:r>
            <a:endParaRPr lang="en-GB" sz="3600" dirty="0">
              <a:solidFill>
                <a:srgbClr val="660066"/>
              </a:solidFill>
              <a:latin typeface="Calibri"/>
            </a:endParaRPr>
          </a:p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660066"/>
                </a:solidFill>
                <a:latin typeface="Calibri"/>
              </a:rPr>
              <a:t>Past </a:t>
            </a:r>
            <a:endParaRPr lang="en-US" sz="3600" dirty="0">
              <a:solidFill>
                <a:srgbClr val="660066"/>
              </a:solid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02E489-6213-46D2-A2B1-2599BC0ECAFA}"/>
              </a:ext>
            </a:extLst>
          </p:cNvPr>
          <p:cNvSpPr txBox="1"/>
          <p:nvPr/>
        </p:nvSpPr>
        <p:spPr>
          <a:xfrm>
            <a:off x="2783632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prstClr val="black"/>
                </a:solidFill>
                <a:latin typeface="Calibri"/>
              </a:rPr>
              <a:t>Are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these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sentences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present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past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or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Calibri"/>
              </a:rPr>
              <a:t>future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?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8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¿</a:t>
            </a:r>
            <a:r>
              <a:rPr lang="en-US" sz="4000" dirty="0" err="1"/>
              <a:t>Adónde</a:t>
            </a:r>
            <a:r>
              <a:rPr lang="en-US" sz="4000" dirty="0"/>
              <a:t>? </a:t>
            </a:r>
            <a:br>
              <a:rPr lang="en-US" sz="4000" dirty="0"/>
            </a:br>
            <a:r>
              <a:rPr lang="en-US" sz="4000" dirty="0"/>
              <a:t>Carefully copy then translate these sentences – watch your tenses!!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063750" y="1916114"/>
            <a:ext cx="8064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660066"/>
                </a:solidFill>
                <a:latin typeface="Calibri"/>
              </a:rPr>
              <a:t>Normalmente </a:t>
            </a:r>
            <a:r>
              <a:rPr lang="en-GB" sz="3600" b="1">
                <a:solidFill>
                  <a:srgbClr val="660066"/>
                </a:solidFill>
                <a:latin typeface="Calibri"/>
              </a:rPr>
              <a:t>voy</a:t>
            </a:r>
            <a:r>
              <a:rPr lang="en-GB" sz="3600">
                <a:solidFill>
                  <a:srgbClr val="660066"/>
                </a:solidFill>
                <a:latin typeface="Calibri"/>
              </a:rPr>
              <a:t> a Francia</a:t>
            </a:r>
          </a:p>
          <a:p>
            <a:pPr algn="ctr">
              <a:spcBef>
                <a:spcPct val="50000"/>
              </a:spcBef>
            </a:pPr>
            <a:endParaRPr lang="en-GB" sz="3600">
              <a:solidFill>
                <a:srgbClr val="660066"/>
              </a:solidFill>
              <a:latin typeface="Calibri"/>
            </a:endParaRPr>
          </a:p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660066"/>
                </a:solidFill>
                <a:latin typeface="Calibri"/>
              </a:rPr>
              <a:t>En verano </a:t>
            </a:r>
            <a:r>
              <a:rPr lang="en-GB" sz="3600" b="1">
                <a:solidFill>
                  <a:srgbClr val="660066"/>
                </a:solidFill>
                <a:latin typeface="Calibri"/>
              </a:rPr>
              <a:t>voy a ir </a:t>
            </a:r>
            <a:r>
              <a:rPr lang="en-GB" sz="3600">
                <a:solidFill>
                  <a:srgbClr val="660066"/>
                </a:solidFill>
                <a:latin typeface="Calibri"/>
              </a:rPr>
              <a:t>a Gales </a:t>
            </a:r>
          </a:p>
          <a:p>
            <a:pPr algn="ctr">
              <a:spcBef>
                <a:spcPct val="50000"/>
              </a:spcBef>
            </a:pPr>
            <a:endParaRPr lang="en-GB" sz="3600">
              <a:solidFill>
                <a:srgbClr val="660066"/>
              </a:solidFill>
              <a:latin typeface="Calibri"/>
            </a:endParaRPr>
          </a:p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660066"/>
                </a:solidFill>
                <a:latin typeface="Calibri"/>
              </a:rPr>
              <a:t>El año pasado </a:t>
            </a:r>
            <a:r>
              <a:rPr lang="en-GB" sz="3600" b="1">
                <a:solidFill>
                  <a:srgbClr val="660066"/>
                </a:solidFill>
                <a:latin typeface="Calibri"/>
              </a:rPr>
              <a:t>fui</a:t>
            </a:r>
            <a:r>
              <a:rPr lang="en-GB" sz="3600">
                <a:solidFill>
                  <a:srgbClr val="660066"/>
                </a:solidFill>
                <a:latin typeface="Calibri"/>
              </a:rPr>
              <a:t> a España</a:t>
            </a:r>
            <a:endParaRPr lang="en-US" sz="3600">
              <a:solidFill>
                <a:srgbClr val="66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¿</a:t>
            </a:r>
            <a:r>
              <a:rPr lang="en-US" sz="4000" dirty="0" err="1"/>
              <a:t>Adónde</a:t>
            </a:r>
            <a:r>
              <a:rPr lang="en-US" sz="4000" dirty="0"/>
              <a:t>? </a:t>
            </a:r>
            <a:br>
              <a:rPr lang="en-US" sz="4000" dirty="0"/>
            </a:br>
            <a:r>
              <a:rPr lang="en-US" sz="4000" dirty="0"/>
              <a:t>Carefully copy then translate these sentences – watch your tenses!!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135956" y="1844824"/>
            <a:ext cx="80645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err="1">
                <a:solidFill>
                  <a:srgbClr val="660066"/>
                </a:solidFill>
                <a:latin typeface="Calibri"/>
              </a:rPr>
              <a:t>Normalmente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660066"/>
                </a:solidFill>
                <a:latin typeface="Calibri"/>
              </a:rPr>
              <a:t>voy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a Francia</a:t>
            </a:r>
          </a:p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FF0000"/>
                </a:solidFill>
                <a:latin typeface="Calibri"/>
              </a:rPr>
              <a:t>I normally go to France </a:t>
            </a:r>
          </a:p>
          <a:p>
            <a:pPr algn="ctr">
              <a:spcBef>
                <a:spcPct val="50000"/>
              </a:spcBef>
            </a:pPr>
            <a:r>
              <a:rPr lang="en-GB" sz="3600" dirty="0" err="1">
                <a:solidFill>
                  <a:srgbClr val="660066"/>
                </a:solidFill>
                <a:latin typeface="Calibri"/>
              </a:rPr>
              <a:t>En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verano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660066"/>
                </a:solidFill>
                <a:latin typeface="Calibri"/>
              </a:rPr>
              <a:t>voy</a:t>
            </a:r>
            <a:r>
              <a:rPr lang="en-GB" sz="3600" b="1" dirty="0">
                <a:solidFill>
                  <a:srgbClr val="660066"/>
                </a:solidFill>
                <a:latin typeface="Calibri"/>
              </a:rPr>
              <a:t> a </a:t>
            </a:r>
            <a:r>
              <a:rPr lang="en-GB" sz="3600" b="1" dirty="0" err="1">
                <a:solidFill>
                  <a:srgbClr val="660066"/>
                </a:solidFill>
                <a:latin typeface="Calibri"/>
              </a:rPr>
              <a:t>ir</a:t>
            </a:r>
            <a:r>
              <a:rPr lang="en-GB" sz="3600" b="1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a Gales </a:t>
            </a:r>
          </a:p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FF0000"/>
                </a:solidFill>
                <a:latin typeface="Calibri"/>
              </a:rPr>
              <a:t>In summer I´m going to go to Wales</a:t>
            </a:r>
          </a:p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660066"/>
                </a:solidFill>
                <a:latin typeface="Calibri"/>
              </a:rPr>
              <a:t>El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año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pasado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660066"/>
                </a:solidFill>
                <a:latin typeface="Calibri"/>
              </a:rPr>
              <a:t>fui</a:t>
            </a:r>
            <a:r>
              <a:rPr lang="en-GB" sz="3600" dirty="0">
                <a:solidFill>
                  <a:srgbClr val="660066"/>
                </a:solidFill>
                <a:latin typeface="Calibri"/>
              </a:rPr>
              <a:t> a </a:t>
            </a:r>
            <a:r>
              <a:rPr lang="en-GB" sz="3600" dirty="0" err="1">
                <a:solidFill>
                  <a:srgbClr val="660066"/>
                </a:solidFill>
                <a:latin typeface="Calibri"/>
              </a:rPr>
              <a:t>España</a:t>
            </a:r>
            <a:endParaRPr lang="en-GB" sz="3600" dirty="0">
              <a:solidFill>
                <a:srgbClr val="660066"/>
              </a:solidFill>
              <a:latin typeface="Calibri"/>
            </a:endParaRPr>
          </a:p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FF0000"/>
                </a:solidFill>
                <a:latin typeface="Calibri"/>
              </a:rPr>
              <a:t>Last year I went to Spain</a:t>
            </a:r>
            <a:endParaRPr lang="en-US" sz="36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Present v. past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Normalmente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juego</a:t>
            </a:r>
            <a:r>
              <a:rPr lang="en-GB" dirty="0"/>
              <a:t> al rugby </a:t>
            </a:r>
          </a:p>
          <a:p>
            <a:r>
              <a:rPr lang="en-GB" dirty="0" err="1"/>
              <a:t>Normalmente</a:t>
            </a:r>
            <a:r>
              <a:rPr lang="en-GB" dirty="0"/>
              <a:t> no </a:t>
            </a:r>
            <a:r>
              <a:rPr lang="en-GB" dirty="0" err="1">
                <a:solidFill>
                  <a:srgbClr val="FF0000"/>
                </a:solidFill>
              </a:rPr>
              <a:t>saco</a:t>
            </a:r>
            <a:r>
              <a:rPr lang="en-GB" dirty="0"/>
              <a:t> </a:t>
            </a:r>
            <a:r>
              <a:rPr lang="en-GB" dirty="0" err="1"/>
              <a:t>fotos</a:t>
            </a:r>
            <a:endParaRPr lang="en-GB" dirty="0"/>
          </a:p>
          <a:p>
            <a:endParaRPr lang="en-GB" dirty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Pero</a:t>
            </a:r>
            <a:r>
              <a:rPr lang="en-GB" dirty="0"/>
              <a:t> </a:t>
            </a:r>
            <a:r>
              <a:rPr lang="en-GB" dirty="0" err="1"/>
              <a:t>ayer</a:t>
            </a:r>
            <a:r>
              <a:rPr lang="en-GB" dirty="0"/>
              <a:t> </a:t>
            </a:r>
            <a:r>
              <a:rPr lang="en-GB" dirty="0" err="1">
                <a:solidFill>
                  <a:schemeClr val="tx2"/>
                </a:solidFill>
              </a:rPr>
              <a:t>jugué</a:t>
            </a:r>
            <a:r>
              <a:rPr lang="en-GB" dirty="0"/>
              <a:t> al </a:t>
            </a:r>
            <a:r>
              <a:rPr lang="en-GB" dirty="0" err="1"/>
              <a:t>fútbol</a:t>
            </a:r>
            <a:endParaRPr lang="en-GB" dirty="0"/>
          </a:p>
          <a:p>
            <a:r>
              <a:rPr lang="en-GB" dirty="0" err="1"/>
              <a:t>Pero</a:t>
            </a:r>
            <a:r>
              <a:rPr lang="en-GB" dirty="0"/>
              <a:t> </a:t>
            </a:r>
            <a:r>
              <a:rPr lang="en-GB" dirty="0" err="1"/>
              <a:t>ayer</a:t>
            </a:r>
            <a:r>
              <a:rPr lang="en-GB" dirty="0"/>
              <a:t> </a:t>
            </a:r>
            <a:r>
              <a:rPr lang="en-GB" dirty="0" err="1">
                <a:solidFill>
                  <a:schemeClr val="tx2"/>
                </a:solidFill>
              </a:rPr>
              <a:t>saqué</a:t>
            </a:r>
            <a:r>
              <a:rPr lang="en-GB" dirty="0"/>
              <a:t> </a:t>
            </a:r>
            <a:r>
              <a:rPr lang="en-GB" dirty="0" err="1"/>
              <a:t>muchas</a:t>
            </a:r>
            <a:r>
              <a:rPr lang="en-GB" dirty="0"/>
              <a:t> </a:t>
            </a:r>
            <a:r>
              <a:rPr lang="en-GB" dirty="0" err="1"/>
              <a:t>fotos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680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¿con 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frecuencia</a:t>
            </a:r>
            <a:r>
              <a:rPr lang="en-GB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0" t="36265" r="3056" b="38927"/>
          <a:stretch/>
        </p:blipFill>
        <p:spPr>
          <a:xfrm>
            <a:off x="1876684" y="2276873"/>
            <a:ext cx="8337849" cy="17160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39DCF1-6BF2-4BE2-B3D8-DA01369518C0}"/>
              </a:ext>
            </a:extLst>
          </p:cNvPr>
          <p:cNvSpPr txBox="1"/>
          <p:nvPr/>
        </p:nvSpPr>
        <p:spPr>
          <a:xfrm>
            <a:off x="2639616" y="47251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prstClr val="black"/>
                </a:solidFill>
                <a:latin typeface="Calibri"/>
              </a:rPr>
              <a:t>Copy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translate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these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frequency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expressions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onto English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703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C19FB-0521-4047-9E67-D809E18FB7AE}"/>
              </a:ext>
            </a:extLst>
          </p:cNvPr>
          <p:cNvSpPr txBox="1"/>
          <p:nvPr/>
        </p:nvSpPr>
        <p:spPr>
          <a:xfrm>
            <a:off x="3143672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Today’s vocabulary / El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vocabulario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de hoy 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09BF2-7FDA-4BD1-B484-FD2E4CF4C2E2}"/>
              </a:ext>
            </a:extLst>
          </p:cNvPr>
          <p:cNvSpPr txBox="1"/>
          <p:nvPr/>
        </p:nvSpPr>
        <p:spPr>
          <a:xfrm>
            <a:off x="1955540" y="553000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Task 1. Create flashcards and learn them. </a:t>
            </a:r>
            <a:r>
              <a:rPr lang="en-GB" dirty="0">
                <a:solidFill>
                  <a:prstClr val="black"/>
                </a:solidFill>
                <a:latin typeface="Calibri"/>
                <a:hlinkClick r:id="rId2"/>
              </a:rPr>
              <a:t>https://quizlet.com/gb/509047485/que-haces-en-verano-flash-cards/#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Task 2 go  and practice the words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0ED396-7788-4989-B76B-4C4A70971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37401" r="10625" b="37400"/>
          <a:stretch/>
        </p:blipFill>
        <p:spPr>
          <a:xfrm>
            <a:off x="1847528" y="1160748"/>
            <a:ext cx="7992888" cy="14401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77C3FB-08F6-4BD0-897D-AD488C000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" t="37400" r="4720" b="38660"/>
          <a:stretch/>
        </p:blipFill>
        <p:spPr>
          <a:xfrm>
            <a:off x="1631504" y="2708920"/>
            <a:ext cx="860495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65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¿Con </a:t>
            </a:r>
            <a:r>
              <a:rPr lang="en-GB" b="1" u="sng" dirty="0" err="1"/>
              <a:t>qué</a:t>
            </a:r>
            <a:r>
              <a:rPr lang="en-GB" b="1" u="sng" dirty="0"/>
              <a:t> </a:t>
            </a:r>
            <a:r>
              <a:rPr lang="en-GB" b="1" u="sng" dirty="0" err="1"/>
              <a:t>frecuencia</a:t>
            </a:r>
            <a:r>
              <a:rPr lang="en-GB" b="1" u="sng" dirty="0"/>
              <a:t>?</a:t>
            </a:r>
            <a:br>
              <a:rPr lang="en-GB" b="1" u="sng" dirty="0"/>
            </a:br>
            <a:r>
              <a:rPr lang="en-GB" sz="2100" dirty="0"/>
              <a:t>Write your own sentences</a:t>
            </a:r>
            <a:br>
              <a:rPr lang="en-GB" sz="2100" dirty="0"/>
            </a:br>
            <a:r>
              <a:rPr lang="en-GB" sz="2100" dirty="0"/>
              <a:t>Use - </a:t>
            </a:r>
            <a:r>
              <a:rPr lang="en-GB" sz="2100" dirty="0" err="1"/>
              <a:t>y,pero</a:t>
            </a:r>
            <a:r>
              <a:rPr lang="en-GB" sz="2100" dirty="0"/>
              <a:t>, </a:t>
            </a:r>
            <a:r>
              <a:rPr lang="en-GB" sz="2100" dirty="0" err="1"/>
              <a:t>porque</a:t>
            </a:r>
            <a:r>
              <a:rPr lang="en-GB" sz="2100" dirty="0"/>
              <a:t> –to stretch your sentences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nunca</a:t>
            </a:r>
            <a:endParaRPr lang="en-GB" dirty="0"/>
          </a:p>
          <a:p>
            <a:r>
              <a:rPr lang="en-GB" dirty="0" err="1"/>
              <a:t>casi</a:t>
            </a:r>
            <a:r>
              <a:rPr lang="en-GB" dirty="0"/>
              <a:t> </a:t>
            </a:r>
            <a:r>
              <a:rPr lang="en-GB" dirty="0" err="1"/>
              <a:t>nunca</a:t>
            </a:r>
            <a:endParaRPr lang="en-GB" dirty="0"/>
          </a:p>
          <a:p>
            <a:r>
              <a:rPr lang="en-GB" dirty="0"/>
              <a:t>a </a:t>
            </a:r>
            <a:r>
              <a:rPr lang="en-GB" dirty="0" err="1"/>
              <a:t>veces</a:t>
            </a:r>
            <a:endParaRPr lang="en-GB" dirty="0"/>
          </a:p>
          <a:p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vez</a:t>
            </a:r>
            <a:r>
              <a:rPr lang="en-GB" dirty="0"/>
              <a:t> a la </a:t>
            </a:r>
            <a:r>
              <a:rPr lang="en-GB" dirty="0" err="1"/>
              <a:t>semana</a:t>
            </a:r>
            <a:endParaRPr lang="en-GB" dirty="0"/>
          </a:p>
          <a:p>
            <a:r>
              <a:rPr lang="en-GB" dirty="0"/>
              <a:t>a menudo</a:t>
            </a:r>
          </a:p>
          <a:p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días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Monto 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bici</a:t>
            </a:r>
            <a:endParaRPr lang="en-GB" dirty="0"/>
          </a:p>
          <a:p>
            <a:r>
              <a:rPr lang="en-GB" dirty="0" err="1"/>
              <a:t>juego</a:t>
            </a:r>
            <a:r>
              <a:rPr lang="en-GB" dirty="0"/>
              <a:t> al </a:t>
            </a:r>
            <a:r>
              <a:rPr lang="en-GB" dirty="0" err="1"/>
              <a:t>baloncesto</a:t>
            </a:r>
            <a:endParaRPr lang="en-GB" dirty="0"/>
          </a:p>
          <a:p>
            <a:r>
              <a:rPr lang="en-GB" dirty="0" err="1"/>
              <a:t>veo</a:t>
            </a:r>
            <a:r>
              <a:rPr lang="en-GB" dirty="0"/>
              <a:t> un </a:t>
            </a:r>
            <a:r>
              <a:rPr lang="en-GB" dirty="0" err="1"/>
              <a:t>partido</a:t>
            </a:r>
            <a:r>
              <a:rPr lang="en-GB" dirty="0"/>
              <a:t> de </a:t>
            </a:r>
            <a:r>
              <a:rPr lang="en-GB" dirty="0" err="1"/>
              <a:t>fútbol</a:t>
            </a:r>
            <a:endParaRPr lang="en-GB" dirty="0"/>
          </a:p>
          <a:p>
            <a:r>
              <a:rPr lang="en-GB" dirty="0" err="1"/>
              <a:t>escucho</a:t>
            </a:r>
            <a:r>
              <a:rPr lang="en-GB" dirty="0"/>
              <a:t> la radio</a:t>
            </a:r>
          </a:p>
          <a:p>
            <a:r>
              <a:rPr lang="en-GB" dirty="0" err="1"/>
              <a:t>hago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deberes</a:t>
            </a:r>
            <a:endParaRPr lang="en-GB" dirty="0"/>
          </a:p>
          <a:p>
            <a:r>
              <a:rPr lang="en-GB" dirty="0" err="1"/>
              <a:t>toco</a:t>
            </a:r>
            <a:r>
              <a:rPr lang="en-GB" dirty="0"/>
              <a:t> el piano</a:t>
            </a:r>
          </a:p>
          <a:p>
            <a:r>
              <a:rPr lang="en-GB" dirty="0" err="1"/>
              <a:t>salgo</a:t>
            </a:r>
            <a:r>
              <a:rPr lang="en-GB" dirty="0"/>
              <a:t> con mi </a:t>
            </a:r>
            <a:r>
              <a:rPr lang="en-GB" dirty="0" err="1"/>
              <a:t>hermano</a:t>
            </a:r>
            <a:r>
              <a:rPr lang="en-GB" dirty="0"/>
              <a:t>/a</a:t>
            </a:r>
          </a:p>
          <a:p>
            <a:r>
              <a:rPr lang="en-GB" dirty="0" err="1"/>
              <a:t>voy</a:t>
            </a:r>
            <a:r>
              <a:rPr lang="en-GB" dirty="0"/>
              <a:t> a la playa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67" y="79107"/>
            <a:ext cx="1000527" cy="1000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9454167" y="3858220"/>
            <a:ext cx="1000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/>
              </a:rPr>
              <a:t>y</a:t>
            </a:r>
          </a:p>
          <a:p>
            <a:r>
              <a:rPr lang="en-GB" dirty="0" err="1">
                <a:solidFill>
                  <a:srgbClr val="FF0000"/>
                </a:solidFill>
                <a:latin typeface="Calibri"/>
              </a:rPr>
              <a:t>pero</a:t>
            </a:r>
            <a:r>
              <a:rPr lang="en-GB" dirty="0">
                <a:solidFill>
                  <a:srgbClr val="FF0000"/>
                </a:solidFill>
                <a:latin typeface="Calibri"/>
              </a:rPr>
              <a:t> no</a:t>
            </a:r>
          </a:p>
          <a:p>
            <a:r>
              <a:rPr lang="en-GB" dirty="0" err="1">
                <a:solidFill>
                  <a:srgbClr val="FF0000"/>
                </a:solidFill>
                <a:latin typeface="Calibri"/>
              </a:rPr>
              <a:t>porque</a:t>
            </a:r>
            <a:endParaRPr lang="en-GB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67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359696" y="980728"/>
            <a:ext cx="2643206" cy="1285884"/>
          </a:xfrm>
          <a:prstGeom prst="wedgeRoundRectCallout">
            <a:avLst>
              <a:gd name="adj1" fmla="val -47724"/>
              <a:gd name="adj2" fmla="val 116119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¿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Adónde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fuiste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 de 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vacaciones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40016" y="1844824"/>
            <a:ext cx="2643206" cy="928694"/>
          </a:xfrm>
          <a:prstGeom prst="wedgeRoundRectCallout">
            <a:avLst>
              <a:gd name="adj1" fmla="val 38314"/>
              <a:gd name="adj2" fmla="val 133408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Fui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highlight>
                  <a:srgbClr val="FFFF00"/>
                </a:highlight>
                <a:latin typeface="Hobo Std" pitchFamily="50" charset="0"/>
              </a:rPr>
              <a:t>a </a:t>
            </a:r>
            <a:r>
              <a:rPr lang="en-GB" sz="2800" b="1" dirty="0" err="1">
                <a:solidFill>
                  <a:prstClr val="black"/>
                </a:solidFill>
                <a:highlight>
                  <a:srgbClr val="FFFF00"/>
                </a:highlight>
                <a:latin typeface="Hobo Std" pitchFamily="50" charset="0"/>
              </a:rPr>
              <a:t>Irlanda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39816" y="3068960"/>
            <a:ext cx="2643206" cy="1285884"/>
          </a:xfrm>
          <a:prstGeom prst="wedgeRoundRectCallout">
            <a:avLst>
              <a:gd name="adj1" fmla="val -90121"/>
              <a:gd name="adj2" fmla="val -32908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¿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Cómo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fue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?</a:t>
            </a:r>
          </a:p>
        </p:txBody>
      </p:sp>
      <p:pic>
        <p:nvPicPr>
          <p:cNvPr id="1027" name="Picture 3" descr="C:\Users\Staff\Pictures\Microsoft Clip Organizer\j02330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400256" y="3068961"/>
            <a:ext cx="1656184" cy="2795677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5231904" y="4653136"/>
            <a:ext cx="2643206" cy="928694"/>
          </a:xfrm>
          <a:prstGeom prst="wedgeRoundRectCallout">
            <a:avLst>
              <a:gd name="adj1" fmla="val 75816"/>
              <a:gd name="adj2" fmla="val -115112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¡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Fue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highlight>
                  <a:srgbClr val="FFFF00"/>
                </a:highlight>
                <a:latin typeface="Hobo Std" pitchFamily="50" charset="0"/>
              </a:rPr>
              <a:t>genial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!</a:t>
            </a:r>
          </a:p>
        </p:txBody>
      </p:sp>
      <p:pic>
        <p:nvPicPr>
          <p:cNvPr id="1026" name="Picture 2" descr="C:\Users\Staff\Pictures\Microsoft Clip Organizer\j02326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2564905"/>
            <a:ext cx="1440160" cy="271075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133A70-FAB1-4B79-81C2-7F541583A40B}"/>
              </a:ext>
            </a:extLst>
          </p:cNvPr>
          <p:cNvSpPr txBox="1"/>
          <p:nvPr/>
        </p:nvSpPr>
        <p:spPr>
          <a:xfrm>
            <a:off x="2351584" y="4046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Copy and translate this conversation into English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41B8B-0015-4A8D-A176-F840D7F5B71B}"/>
              </a:ext>
            </a:extLst>
          </p:cNvPr>
          <p:cNvSpPr txBox="1"/>
          <p:nvPr/>
        </p:nvSpPr>
        <p:spPr>
          <a:xfrm>
            <a:off x="2135560" y="6165304"/>
            <a:ext cx="674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Rewrite the conversation in Spanish changing the words in yellow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7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8" t="14958" r="499" b="17038"/>
          <a:stretch/>
        </p:blipFill>
        <p:spPr>
          <a:xfrm>
            <a:off x="1631504" y="19756"/>
            <a:ext cx="8742602" cy="496835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2C02D59-3F10-4E4F-AD54-E248FF1CE40C}"/>
              </a:ext>
            </a:extLst>
          </p:cNvPr>
          <p:cNvSpPr/>
          <p:nvPr/>
        </p:nvSpPr>
        <p:spPr>
          <a:xfrm>
            <a:off x="1919536" y="5301208"/>
            <a:ext cx="46805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 err="1">
                <a:solidFill>
                  <a:prstClr val="white"/>
                </a:solidFill>
                <a:latin typeface="Calibri"/>
              </a:rPr>
              <a:t>Read</a:t>
            </a:r>
            <a:r>
              <a:rPr lang="es-ES" dirty="0">
                <a:solidFill>
                  <a:prstClr val="white"/>
                </a:solidFill>
                <a:latin typeface="Calibri"/>
              </a:rPr>
              <a:t> and complete </a:t>
            </a:r>
            <a:r>
              <a:rPr lang="es-ES" dirty="0" err="1">
                <a:solidFill>
                  <a:prstClr val="white"/>
                </a:solidFill>
                <a:latin typeface="Calibri"/>
              </a:rPr>
              <a:t>the</a:t>
            </a:r>
            <a:r>
              <a:rPr lang="es-ES" dirty="0">
                <a:solidFill>
                  <a:prstClr val="white"/>
                </a:solidFill>
                <a:latin typeface="Calibri"/>
              </a:rPr>
              <a:t> chart. 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348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844" y="2357481"/>
            <a:ext cx="3886200" cy="3263504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2000" dirty="0"/>
              <a:t>me </a:t>
            </a:r>
            <a:r>
              <a:rPr lang="en-GB" sz="2000" dirty="0" err="1"/>
              <a:t>chifla</a:t>
            </a:r>
            <a:endParaRPr lang="en-GB" sz="2000" dirty="0"/>
          </a:p>
          <a:p>
            <a:pPr marL="385763" indent="-385763">
              <a:buFont typeface="+mj-lt"/>
              <a:buAutoNum type="arabicPeriod"/>
            </a:pPr>
            <a:r>
              <a:rPr lang="en-GB" sz="2000" dirty="0"/>
              <a:t>me </a:t>
            </a:r>
            <a:r>
              <a:rPr lang="en-GB" sz="2000" dirty="0" err="1"/>
              <a:t>mola</a:t>
            </a:r>
            <a:endParaRPr lang="en-GB" sz="2000" dirty="0"/>
          </a:p>
          <a:p>
            <a:pPr marL="385763" indent="-385763">
              <a:buFont typeface="+mj-lt"/>
              <a:buAutoNum type="arabicPeriod"/>
            </a:pPr>
            <a:r>
              <a:rPr lang="en-GB" sz="2000" dirty="0"/>
              <a:t>me encanta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000" dirty="0"/>
              <a:t>me </a:t>
            </a:r>
            <a:r>
              <a:rPr lang="en-GB" sz="2000" dirty="0" err="1"/>
              <a:t>gusta</a:t>
            </a:r>
            <a:r>
              <a:rPr lang="en-GB" sz="2000" dirty="0"/>
              <a:t> mucho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000" dirty="0"/>
              <a:t>me </a:t>
            </a:r>
            <a:r>
              <a:rPr lang="en-GB" sz="2000" dirty="0" err="1"/>
              <a:t>gusta</a:t>
            </a:r>
            <a:endParaRPr lang="en-GB" sz="2000" dirty="0"/>
          </a:p>
          <a:p>
            <a:pPr marL="385763" indent="-385763">
              <a:buFont typeface="+mj-lt"/>
              <a:buAutoNum type="arabicPeriod"/>
            </a:pPr>
            <a:r>
              <a:rPr lang="en-GB" sz="2000" dirty="0"/>
              <a:t>No me </a:t>
            </a:r>
            <a:r>
              <a:rPr lang="en-GB" sz="2000" dirty="0" err="1"/>
              <a:t>gusta</a:t>
            </a:r>
            <a:endParaRPr lang="en-GB" sz="2000" dirty="0"/>
          </a:p>
          <a:p>
            <a:pPr marL="385763" indent="-385763">
              <a:buFont typeface="+mj-lt"/>
              <a:buAutoNum type="arabicPeriod"/>
            </a:pPr>
            <a:r>
              <a:rPr lang="en-GB" sz="2000" dirty="0"/>
              <a:t>no me </a:t>
            </a:r>
            <a:r>
              <a:rPr lang="en-GB" sz="2000" dirty="0" err="1"/>
              <a:t>gusta</a:t>
            </a:r>
            <a:r>
              <a:rPr lang="en-GB" sz="2000" dirty="0"/>
              <a:t> nada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000" dirty="0" err="1"/>
              <a:t>odio</a:t>
            </a:r>
            <a:endParaRPr lang="en-GB" sz="2000" dirty="0"/>
          </a:p>
          <a:p>
            <a:pPr marL="385763" indent="-385763">
              <a:buFont typeface="+mj-lt"/>
              <a:buAutoNum type="arabicPeriod"/>
            </a:pPr>
            <a:r>
              <a:rPr lang="en-GB" sz="2000" dirty="0" err="1"/>
              <a:t>prefiero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08" y="2357481"/>
            <a:ext cx="3960440" cy="3447783"/>
          </a:xfrm>
        </p:spPr>
        <p:txBody>
          <a:bodyPr>
            <a:normAutofit fontScale="85000" lnSpcReduction="20000"/>
          </a:bodyPr>
          <a:lstStyle/>
          <a:p>
            <a:pPr marL="557213" indent="-557213">
              <a:buFont typeface="+mj-lt"/>
              <a:buAutoNum type="alphaLcParenR"/>
            </a:pPr>
            <a:r>
              <a:rPr lang="en-GB" sz="2700" dirty="0"/>
              <a:t>I am crazy about</a:t>
            </a:r>
          </a:p>
          <a:p>
            <a:pPr marL="557213" indent="-557213">
              <a:buFont typeface="+mj-lt"/>
              <a:buAutoNum type="alphaLcParenR"/>
            </a:pPr>
            <a:r>
              <a:rPr lang="en-GB" sz="2700" dirty="0"/>
              <a:t>I prefer</a:t>
            </a:r>
          </a:p>
          <a:p>
            <a:pPr marL="557213" indent="-557213">
              <a:buFont typeface="+mj-lt"/>
              <a:buAutoNum type="alphaLcParenR"/>
            </a:pPr>
            <a:r>
              <a:rPr lang="en-GB" sz="2700" dirty="0"/>
              <a:t>I really don’t like</a:t>
            </a:r>
          </a:p>
          <a:p>
            <a:pPr marL="557213" indent="-557213">
              <a:buFont typeface="+mj-lt"/>
              <a:buAutoNum type="alphaLcParenR"/>
            </a:pPr>
            <a:r>
              <a:rPr lang="en-GB" sz="2700" dirty="0"/>
              <a:t>I like </a:t>
            </a:r>
          </a:p>
          <a:p>
            <a:pPr marL="557213" indent="-557213">
              <a:buFont typeface="+mj-lt"/>
              <a:buAutoNum type="alphaLcParenR"/>
            </a:pPr>
            <a:r>
              <a:rPr lang="en-GB" sz="2700" dirty="0"/>
              <a:t>I don’t like</a:t>
            </a:r>
          </a:p>
          <a:p>
            <a:pPr marL="557213" indent="-557213">
              <a:buFont typeface="+mj-lt"/>
              <a:buAutoNum type="alphaLcParenR"/>
            </a:pPr>
            <a:r>
              <a:rPr lang="en-GB" sz="2700" dirty="0"/>
              <a:t>I really like</a:t>
            </a:r>
          </a:p>
          <a:p>
            <a:pPr marL="557213" indent="-557213">
              <a:buFont typeface="+mj-lt"/>
              <a:buAutoNum type="alphaLcParenR"/>
            </a:pPr>
            <a:r>
              <a:rPr lang="en-GB" sz="2700" dirty="0"/>
              <a:t>I am crazy about</a:t>
            </a:r>
          </a:p>
          <a:p>
            <a:pPr marL="557213" indent="-557213">
              <a:buFont typeface="+mj-lt"/>
              <a:buAutoNum type="alphaLcParenR"/>
            </a:pPr>
            <a:r>
              <a:rPr lang="en-GB" sz="2700" dirty="0"/>
              <a:t>I love</a:t>
            </a:r>
          </a:p>
          <a:p>
            <a:pPr marL="557213" indent="-557213">
              <a:buFont typeface="+mj-lt"/>
              <a:buAutoNum type="alphaLcParenR"/>
            </a:pPr>
            <a:r>
              <a:rPr lang="en-GB" sz="2700" dirty="0"/>
              <a:t>I hate </a:t>
            </a:r>
          </a:p>
          <a:p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223792" y="1412776"/>
            <a:ext cx="4536504" cy="5003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>
                <a:solidFill>
                  <a:prstClr val="black"/>
                </a:solidFill>
                <a:latin typeface="Calibri"/>
              </a:rPr>
              <a:t>¿</a:t>
            </a:r>
            <a:r>
              <a:rPr lang="en-GB" sz="3300" dirty="0" err="1">
                <a:solidFill>
                  <a:prstClr val="black"/>
                </a:solidFill>
                <a:latin typeface="Calibri"/>
              </a:rPr>
              <a:t>Qué</a:t>
            </a:r>
            <a:r>
              <a:rPr lang="en-GB" sz="3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300" dirty="0" err="1">
                <a:solidFill>
                  <a:prstClr val="black"/>
                </a:solidFill>
                <a:latin typeface="Calibri"/>
              </a:rPr>
              <a:t>haces</a:t>
            </a:r>
            <a:r>
              <a:rPr lang="en-GB" sz="3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30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sz="3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300" dirty="0" err="1">
                <a:solidFill>
                  <a:prstClr val="black"/>
                </a:solidFill>
                <a:latin typeface="Calibri"/>
              </a:rPr>
              <a:t>verano</a:t>
            </a:r>
            <a:r>
              <a:rPr lang="en-GB" sz="3300" dirty="0">
                <a:solidFill>
                  <a:prstClr val="black"/>
                </a:solidFill>
                <a:latin typeface="Calibri"/>
              </a:rPr>
              <a:t>?   		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B5EF4D-5AEC-43FF-B3FC-AD82FE342C92}"/>
              </a:ext>
            </a:extLst>
          </p:cNvPr>
          <p:cNvSpPr txBox="1"/>
          <p:nvPr/>
        </p:nvSpPr>
        <p:spPr>
          <a:xfrm>
            <a:off x="3575720" y="3326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  <a:latin typeface="Calibri"/>
              </a:rPr>
              <a:t>Match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words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same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meaning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825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		</a:t>
            </a:r>
            <a:r>
              <a:rPr lang="en-GB" dirty="0" err="1"/>
              <a:t>Soluciones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me </a:t>
            </a:r>
            <a:r>
              <a:rPr lang="en-GB" dirty="0" err="1"/>
              <a:t>chifla</a:t>
            </a: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me </a:t>
            </a:r>
            <a:r>
              <a:rPr lang="en-GB" dirty="0" err="1"/>
              <a:t>mola</a:t>
            </a: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me encanta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me </a:t>
            </a:r>
            <a:r>
              <a:rPr lang="en-GB" dirty="0" err="1"/>
              <a:t>gusta</a:t>
            </a:r>
            <a:r>
              <a:rPr lang="en-GB" dirty="0"/>
              <a:t> mucho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me </a:t>
            </a:r>
            <a:r>
              <a:rPr lang="en-GB" dirty="0" err="1"/>
              <a:t>gusta</a:t>
            </a: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No me </a:t>
            </a:r>
            <a:r>
              <a:rPr lang="en-GB" dirty="0" err="1"/>
              <a:t>gusta</a:t>
            </a: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no me </a:t>
            </a:r>
            <a:r>
              <a:rPr lang="en-GB" dirty="0" err="1"/>
              <a:t>gusta</a:t>
            </a:r>
            <a:r>
              <a:rPr lang="en-GB" dirty="0"/>
              <a:t> nada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 err="1"/>
              <a:t>odio</a:t>
            </a: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 err="1"/>
              <a:t>prefiero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I am crazy about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 am crazy about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 love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 really like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 like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 don’t like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 really don’t like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 hate 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I prefer</a:t>
            </a:r>
          </a:p>
        </p:txBody>
      </p:sp>
    </p:spTree>
    <p:extLst>
      <p:ext uri="{BB962C8B-B14F-4D97-AF65-F5344CB8AC3E}">
        <p14:creationId xmlns:p14="http://schemas.microsoft.com/office/powerpoint/2010/main" val="3711402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668" t="12624" r="1901" b="15287"/>
          <a:stretch/>
        </p:blipFill>
        <p:spPr>
          <a:xfrm>
            <a:off x="2279576" y="1700808"/>
            <a:ext cx="7239000" cy="43293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DFF28F1-5B8A-4ABD-BC65-F9BC7ED36A95}"/>
              </a:ext>
            </a:extLst>
          </p:cNvPr>
          <p:cNvSpPr txBox="1"/>
          <p:nvPr/>
        </p:nvSpPr>
        <p:spPr>
          <a:xfrm>
            <a:off x="2135560" y="4046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prstClr val="black"/>
                </a:solidFill>
                <a:latin typeface="Calibri"/>
              </a:rPr>
              <a:t>Read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texts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fill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gaps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texts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next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slide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.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027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158730" y="1759745"/>
            <a:ext cx="5874544" cy="3817144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s-ES" sz="1500" dirty="0"/>
              <a:t>Vivo en Cádiz, en el sur de España. En verano tengo once semanas de vacaciones. ¡Qué suerte! Todos los días </a:t>
            </a:r>
            <a:r>
              <a:rPr lang="es-ES" sz="1500" b="1" dirty="0"/>
              <a:t>1 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___</a:t>
            </a:r>
            <a:r>
              <a:rPr lang="es-ES" sz="1500" dirty="0"/>
              <a:t> a la playa, donde juego al voleibol. ¡</a:t>
            </a:r>
            <a:r>
              <a:rPr lang="es-ES" sz="1500" b="1" dirty="0"/>
              <a:t>2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 ___</a:t>
            </a:r>
            <a:r>
              <a:rPr lang="es-ES" sz="1500" dirty="0"/>
              <a:t> una fanática de la playa, ya que vivo en la costa! También hago kárate. </a:t>
            </a:r>
            <a:r>
              <a:rPr lang="es-ES" sz="1500" b="1" dirty="0" err="1"/>
              <a:t>Florenciane</a:t>
            </a:r>
            <a:r>
              <a:rPr lang="es-ES" sz="1500" b="1" dirty="0"/>
              <a:t> </a:t>
            </a:r>
          </a:p>
          <a:p>
            <a:pPr algn="l" eaLnBrk="1" hangingPunct="1">
              <a:buFont typeface="Arial" charset="0"/>
              <a:buNone/>
              <a:defRPr/>
            </a:pPr>
            <a:endParaRPr lang="es-ES" altLang="en-US" sz="1500" b="1" dirty="0"/>
          </a:p>
          <a:p>
            <a:pPr algn="l" eaLnBrk="1" hangingPunct="1">
              <a:buFont typeface="Arial" charset="0"/>
              <a:buNone/>
              <a:defRPr/>
            </a:pPr>
            <a:r>
              <a:rPr lang="es-ES" sz="1500" dirty="0">
                <a:solidFill>
                  <a:srgbClr val="000000"/>
                </a:solidFill>
              </a:rPr>
              <a:t>En Mendoza, en el oeste de Argentina, </a:t>
            </a:r>
            <a:r>
              <a:rPr lang="es-ES" sz="1500" b="1" dirty="0">
                <a:solidFill>
                  <a:srgbClr val="000000"/>
                </a:solidFill>
              </a:rPr>
              <a:t>3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 _______</a:t>
            </a:r>
            <a:r>
              <a:rPr lang="es-ES" sz="1500" b="1" dirty="0">
                <a:solidFill>
                  <a:srgbClr val="000000"/>
                </a:solidFill>
              </a:rPr>
              <a:t> </a:t>
            </a:r>
            <a:r>
              <a:rPr lang="es-ES" sz="1500" dirty="0">
                <a:solidFill>
                  <a:srgbClr val="000000"/>
                </a:solidFill>
              </a:rPr>
              <a:t>las vacaciones de verano en enero y febrero. Siempre compro un montón de libros y revistas, dado que </a:t>
            </a:r>
            <a:r>
              <a:rPr lang="es-ES" sz="1500" b="1" dirty="0">
                <a:solidFill>
                  <a:srgbClr val="000000"/>
                </a:solidFill>
              </a:rPr>
              <a:t>4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 ____</a:t>
            </a:r>
            <a:r>
              <a:rPr lang="es-ES" sz="1500" b="1" dirty="0">
                <a:solidFill>
                  <a:srgbClr val="000000"/>
                </a:solidFill>
              </a:rPr>
              <a:t> </a:t>
            </a:r>
            <a:r>
              <a:rPr lang="es-ES" sz="1500" dirty="0">
                <a:solidFill>
                  <a:srgbClr val="000000"/>
                </a:solidFill>
              </a:rPr>
              <a:t>más tiempo libre. A veces voy al centro comercial. 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s-ES" sz="1500" b="1" dirty="0">
                <a:solidFill>
                  <a:srgbClr val="000000"/>
                </a:solidFill>
              </a:rPr>
              <a:t>Ana</a:t>
            </a:r>
          </a:p>
          <a:p>
            <a:pPr algn="l" eaLnBrk="1" hangingPunct="1">
              <a:buFont typeface="Arial" charset="0"/>
              <a:buNone/>
              <a:defRPr/>
            </a:pPr>
            <a:endParaRPr lang="es-ES" altLang="en-US" sz="1500" b="1" dirty="0">
              <a:solidFill>
                <a:srgbClr val="000000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r>
              <a:rPr lang="es-ES" sz="1500" dirty="0"/>
              <a:t>Vivo en Veracruz, en el este de México. En verano nado en el mar y hago submarinismo. Mi hermana y yo </a:t>
            </a:r>
            <a:r>
              <a:rPr lang="es-ES" sz="1500" b="1" dirty="0"/>
              <a:t>5 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_____</a:t>
            </a:r>
            <a:r>
              <a:rPr lang="es-ES" sz="1500" b="1" dirty="0"/>
              <a:t> </a:t>
            </a:r>
            <a:r>
              <a:rPr lang="es-ES" sz="1500" dirty="0"/>
              <a:t>adictos al cine y </a:t>
            </a:r>
            <a:r>
              <a:rPr lang="es-ES" sz="1500" b="1" dirty="0"/>
              <a:t>6 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_____</a:t>
            </a:r>
            <a:r>
              <a:rPr lang="es-ES" sz="1500" b="1" dirty="0">
                <a:solidFill>
                  <a:srgbClr val="000000"/>
                </a:solidFill>
              </a:rPr>
              <a:t> </a:t>
            </a:r>
            <a:r>
              <a:rPr lang="es-ES" sz="1500" dirty="0"/>
              <a:t>dos o tres veces a la semana. </a:t>
            </a:r>
            <a:r>
              <a:rPr lang="es-ES" sz="1500" b="1" dirty="0"/>
              <a:t>Héctor</a:t>
            </a:r>
            <a:endParaRPr lang="en-GB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769725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158730" y="1759745"/>
            <a:ext cx="5874544" cy="3817144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s-ES" sz="1500" dirty="0"/>
              <a:t>Vivo en Cádiz, en el sur de España. En verano tengo once semanas de vacaciones. ¡Qué suerte! Todos los días </a:t>
            </a:r>
            <a:r>
              <a:rPr lang="es-ES" sz="1500" b="1" dirty="0"/>
              <a:t>1 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___</a:t>
            </a:r>
            <a:r>
              <a:rPr lang="es-ES" sz="1500" dirty="0"/>
              <a:t> a la playa, donde juego al voleibol. ¡</a:t>
            </a:r>
            <a:r>
              <a:rPr lang="es-ES" sz="1500" b="1" dirty="0"/>
              <a:t>2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 ___</a:t>
            </a:r>
            <a:r>
              <a:rPr lang="es-ES" sz="1500" dirty="0"/>
              <a:t> una fanática de la playa, ya que vivo en la costa! También hago kárate. </a:t>
            </a:r>
            <a:r>
              <a:rPr lang="es-ES" sz="1500" b="1" dirty="0" err="1"/>
              <a:t>Florenciane</a:t>
            </a:r>
            <a:r>
              <a:rPr lang="es-ES" sz="1500" b="1" dirty="0"/>
              <a:t> </a:t>
            </a:r>
          </a:p>
          <a:p>
            <a:pPr algn="l" eaLnBrk="1" hangingPunct="1">
              <a:buFont typeface="Arial" charset="0"/>
              <a:buNone/>
              <a:defRPr/>
            </a:pPr>
            <a:endParaRPr lang="es-ES" altLang="en-US" sz="1500" b="1" dirty="0"/>
          </a:p>
          <a:p>
            <a:pPr algn="l" eaLnBrk="1" hangingPunct="1">
              <a:buFont typeface="Arial" charset="0"/>
              <a:buNone/>
              <a:defRPr/>
            </a:pPr>
            <a:r>
              <a:rPr lang="es-ES" sz="1500" dirty="0">
                <a:solidFill>
                  <a:srgbClr val="000000"/>
                </a:solidFill>
              </a:rPr>
              <a:t>En Mendoza, en el oeste de Argentina, </a:t>
            </a:r>
            <a:r>
              <a:rPr lang="es-ES" sz="1500" b="1" dirty="0">
                <a:solidFill>
                  <a:srgbClr val="000000"/>
                </a:solidFill>
              </a:rPr>
              <a:t>3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 _______</a:t>
            </a:r>
            <a:r>
              <a:rPr lang="es-ES" sz="1500" b="1" dirty="0">
                <a:solidFill>
                  <a:srgbClr val="000000"/>
                </a:solidFill>
              </a:rPr>
              <a:t> </a:t>
            </a:r>
            <a:r>
              <a:rPr lang="es-ES" sz="1500" dirty="0">
                <a:solidFill>
                  <a:srgbClr val="000000"/>
                </a:solidFill>
              </a:rPr>
              <a:t>las vacaciones de verano en enero y febrero. Siempre compro un montón de libros y revistas, dado que </a:t>
            </a:r>
            <a:r>
              <a:rPr lang="es-ES" sz="1500" b="1" dirty="0">
                <a:solidFill>
                  <a:srgbClr val="000000"/>
                </a:solidFill>
              </a:rPr>
              <a:t>4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 ____</a:t>
            </a:r>
            <a:r>
              <a:rPr lang="es-ES" sz="1500" b="1" dirty="0">
                <a:solidFill>
                  <a:srgbClr val="000000"/>
                </a:solidFill>
              </a:rPr>
              <a:t> </a:t>
            </a:r>
            <a:r>
              <a:rPr lang="es-ES" sz="1500" dirty="0">
                <a:solidFill>
                  <a:srgbClr val="000000"/>
                </a:solidFill>
              </a:rPr>
              <a:t>más tiempo libre. A veces voy al centro comercial. 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s-ES" sz="1500" b="1" dirty="0">
                <a:solidFill>
                  <a:srgbClr val="000000"/>
                </a:solidFill>
              </a:rPr>
              <a:t>Ana</a:t>
            </a:r>
          </a:p>
          <a:p>
            <a:pPr algn="l" eaLnBrk="1" hangingPunct="1">
              <a:buFont typeface="Arial" charset="0"/>
              <a:buNone/>
              <a:defRPr/>
            </a:pPr>
            <a:endParaRPr lang="es-ES" altLang="en-US" sz="1500" b="1" dirty="0">
              <a:solidFill>
                <a:srgbClr val="000000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r>
              <a:rPr lang="es-ES" sz="1500" dirty="0"/>
              <a:t>Vivo en Veracruz, en el este de México. En verano nado en el mar y hago submarinismo. Mi hermana y yo </a:t>
            </a:r>
            <a:r>
              <a:rPr lang="es-ES" sz="1500" b="1" dirty="0"/>
              <a:t>5 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_____</a:t>
            </a:r>
            <a:r>
              <a:rPr lang="es-ES" sz="1500" b="1" dirty="0"/>
              <a:t> </a:t>
            </a:r>
            <a:r>
              <a:rPr lang="es-ES" sz="1500" dirty="0"/>
              <a:t>adictos al cine y </a:t>
            </a:r>
            <a:r>
              <a:rPr lang="es-ES" sz="1500" b="1" dirty="0"/>
              <a:t>6 </a:t>
            </a:r>
            <a:r>
              <a:rPr lang="es-ES" sz="1500" b="1" dirty="0">
                <a:solidFill>
                  <a:schemeClr val="accent2">
                    <a:lumMod val="50000"/>
                  </a:schemeClr>
                </a:solidFill>
              </a:rPr>
              <a:t>_____</a:t>
            </a:r>
            <a:r>
              <a:rPr lang="es-ES" sz="1500" b="1" dirty="0">
                <a:solidFill>
                  <a:srgbClr val="000000"/>
                </a:solidFill>
              </a:rPr>
              <a:t> </a:t>
            </a:r>
            <a:r>
              <a:rPr lang="es-ES" sz="1500" dirty="0"/>
              <a:t>dos o tres veces a la semana. </a:t>
            </a:r>
            <a:r>
              <a:rPr lang="es-ES" sz="1500" b="1" dirty="0"/>
              <a:t>Héctor</a:t>
            </a:r>
            <a:endParaRPr lang="en-GB" altLang="en-US" sz="1500" b="1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415339" y="1939531"/>
            <a:ext cx="6405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5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</a:t>
            </a:r>
            <a:endParaRPr lang="en-GB" altLang="en-US" sz="15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78242" y="2150270"/>
            <a:ext cx="6405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5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Soy</a:t>
            </a:r>
            <a:endParaRPr lang="en-GB" altLang="en-US" sz="15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74709" y="3149205"/>
            <a:ext cx="10691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5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tenemos</a:t>
            </a:r>
            <a:endParaRPr lang="en-GB" altLang="en-US" sz="15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24727" y="3571876"/>
            <a:ext cx="10691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5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tengo</a:t>
            </a:r>
            <a:endParaRPr lang="en-GB" altLang="en-US" sz="15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04562" y="4895851"/>
            <a:ext cx="10691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5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somos</a:t>
            </a:r>
            <a:endParaRPr lang="en-GB" altLang="en-US" sz="15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68481" y="5080399"/>
            <a:ext cx="10691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5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vamos</a:t>
            </a:r>
            <a:endParaRPr lang="en-GB" altLang="en-US" sz="15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5 sentences using a word or expression from each column. Then, translate them into English.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515"/>
          <a:stretch/>
        </p:blipFill>
        <p:spPr>
          <a:xfrm>
            <a:off x="3814976" y="1805574"/>
            <a:ext cx="4562049" cy="26315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485524B-796A-42B6-BB5B-A3C6B3433BAA}"/>
              </a:ext>
            </a:extLst>
          </p:cNvPr>
          <p:cNvSpPr txBox="1"/>
          <p:nvPr/>
        </p:nvSpPr>
        <p:spPr>
          <a:xfrm>
            <a:off x="2711624" y="443711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prstClr val="black"/>
                </a:solidFill>
                <a:latin typeface="Calibri"/>
              </a:rPr>
              <a:t>Example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: Prefiero hacer deportes acuáticos. I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prefer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doing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Waters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sports</a:t>
            </a:r>
            <a:endParaRPr lang="es-ES" dirty="0">
              <a:solidFill>
                <a:prstClr val="black"/>
              </a:solidFill>
              <a:latin typeface="Calibri"/>
            </a:endParaRPr>
          </a:p>
          <a:p>
            <a:r>
              <a:rPr lang="es-ES" dirty="0">
                <a:solidFill>
                  <a:prstClr val="black"/>
                </a:solidFill>
                <a:latin typeface="Calibri"/>
              </a:rPr>
              <a:t>1.</a:t>
            </a:r>
          </a:p>
          <a:p>
            <a:r>
              <a:rPr lang="es-ES" dirty="0">
                <a:solidFill>
                  <a:prstClr val="black"/>
                </a:solidFill>
                <a:latin typeface="Calibri"/>
              </a:rPr>
              <a:t>2.</a:t>
            </a:r>
          </a:p>
          <a:p>
            <a:r>
              <a:rPr lang="es-ES" dirty="0">
                <a:solidFill>
                  <a:prstClr val="black"/>
                </a:solidFill>
                <a:latin typeface="Calibri"/>
              </a:rPr>
              <a:t>3.</a:t>
            </a:r>
          </a:p>
          <a:p>
            <a:r>
              <a:rPr lang="es-ES" dirty="0">
                <a:solidFill>
                  <a:prstClr val="black"/>
                </a:solidFill>
                <a:latin typeface="Calibri"/>
              </a:rPr>
              <a:t>4.</a:t>
            </a:r>
          </a:p>
          <a:p>
            <a:r>
              <a:rPr lang="es-ES" dirty="0">
                <a:solidFill>
                  <a:prstClr val="black"/>
                </a:solidFill>
                <a:latin typeface="Calibri"/>
              </a:rPr>
              <a:t>5.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95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63552" y="1132154"/>
            <a:ext cx="3888432" cy="116808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¿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Adónde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fuiste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 de 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vacaciones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63552" y="2435708"/>
            <a:ext cx="3888432" cy="785818"/>
          </a:xfrm>
          <a:prstGeom prst="roundRect">
            <a:avLst/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Fui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 a </a:t>
            </a:r>
            <a:r>
              <a:rPr lang="en-GB" sz="2800" b="1" u="sng" dirty="0" err="1">
                <a:solidFill>
                  <a:prstClr val="black"/>
                </a:solidFill>
                <a:latin typeface="Hobo Std" pitchFamily="50" charset="0"/>
              </a:rPr>
              <a:t>Irlanda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63552" y="3364402"/>
            <a:ext cx="3888432" cy="78581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¿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Cómo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fue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63552" y="4293096"/>
            <a:ext cx="3888432" cy="78581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prstClr val="black"/>
                </a:solidFill>
                <a:latin typeface="Hobo Std" pitchFamily="50" charset="0"/>
              </a:rPr>
              <a:t>Fue</a:t>
            </a:r>
            <a:r>
              <a:rPr lang="en-GB" sz="2800" b="1" dirty="0">
                <a:solidFill>
                  <a:prstClr val="black"/>
                </a:solidFill>
                <a:latin typeface="Hobo Std" pitchFamily="50" charset="0"/>
              </a:rPr>
              <a:t>...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40016" y="1124744"/>
            <a:ext cx="3888432" cy="1145858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solidFill>
              <a:srgbClr val="C00000">
                <a:alpha val="50196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prstClr val="black">
                    <a:lumMod val="85000"/>
                    <a:lumOff val="15000"/>
                  </a:prstClr>
                </a:solidFill>
                <a:latin typeface="Hobo Std" pitchFamily="50" charset="0"/>
              </a:rPr>
              <a:t>Where did you go on holiday?</a:t>
            </a:r>
            <a:endParaRPr lang="en-GB" sz="2800" b="1" dirty="0">
              <a:solidFill>
                <a:prstClr val="black">
                  <a:lumMod val="85000"/>
                  <a:lumOff val="15000"/>
                </a:prstClr>
              </a:solidFill>
              <a:latin typeface="Hobo Std" pitchFamily="50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40016" y="2420888"/>
            <a:ext cx="3888432" cy="785818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solidFill>
              <a:srgbClr val="660066">
                <a:alpha val="50196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prstClr val="black">
                    <a:lumMod val="85000"/>
                    <a:lumOff val="15000"/>
                  </a:prstClr>
                </a:solidFill>
                <a:latin typeface="Hobo Std" pitchFamily="50" charset="0"/>
              </a:rPr>
              <a:t>I went to </a:t>
            </a:r>
            <a:r>
              <a:rPr lang="en-GB" sz="2800" b="1" u="sng">
                <a:solidFill>
                  <a:prstClr val="black">
                    <a:lumMod val="85000"/>
                    <a:lumOff val="15000"/>
                  </a:prstClr>
                </a:solidFill>
                <a:latin typeface="Hobo Std" pitchFamily="50" charset="0"/>
              </a:rPr>
              <a:t>Ireland</a:t>
            </a:r>
            <a:r>
              <a:rPr lang="en-GB" sz="2800" b="1">
                <a:solidFill>
                  <a:prstClr val="black">
                    <a:lumMod val="85000"/>
                    <a:lumOff val="15000"/>
                  </a:prstClr>
                </a:solidFill>
                <a:latin typeface="Hobo Std" pitchFamily="50" charset="0"/>
              </a:rPr>
              <a:t>.</a:t>
            </a:r>
            <a:endParaRPr lang="en-GB" sz="2800" b="1" dirty="0">
              <a:solidFill>
                <a:prstClr val="black">
                  <a:lumMod val="85000"/>
                  <a:lumOff val="15000"/>
                </a:prstClr>
              </a:solidFill>
              <a:latin typeface="Hobo Std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0016" y="3356992"/>
            <a:ext cx="3888432" cy="785818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solidFill>
              <a:srgbClr val="C00000">
                <a:alpha val="50196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prstClr val="black">
                    <a:lumMod val="85000"/>
                    <a:lumOff val="15000"/>
                  </a:prstClr>
                </a:solidFill>
                <a:latin typeface="Hobo Std" pitchFamily="50" charset="0"/>
              </a:rPr>
              <a:t>How was it?</a:t>
            </a:r>
            <a:endParaRPr lang="en-GB" sz="2800" b="1" dirty="0">
              <a:solidFill>
                <a:prstClr val="black">
                  <a:lumMod val="85000"/>
                  <a:lumOff val="15000"/>
                </a:prstClr>
              </a:solidFill>
              <a:latin typeface="Hobo Std" pitchFamily="50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40016" y="4293096"/>
            <a:ext cx="3888432" cy="785818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>
                <a:alpha val="50196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prstClr val="black">
                    <a:lumMod val="85000"/>
                    <a:lumOff val="15000"/>
                  </a:prstClr>
                </a:solidFill>
                <a:latin typeface="Hobo Std" pitchFamily="50" charset="0"/>
              </a:rPr>
              <a:t>It was...</a:t>
            </a:r>
            <a:endParaRPr lang="en-GB" sz="2800" b="1" dirty="0">
              <a:solidFill>
                <a:prstClr val="black">
                  <a:lumMod val="85000"/>
                  <a:lumOff val="15000"/>
                </a:prstClr>
              </a:solidFill>
              <a:latin typeface="Hobo St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03866" y="1052736"/>
            <a:ext cx="8229600" cy="782960"/>
          </a:xfrm>
        </p:spPr>
        <p:txBody>
          <a:bodyPr/>
          <a:lstStyle/>
          <a:p>
            <a:r>
              <a:rPr lang="en-GB" b="1" dirty="0">
                <a:latin typeface="Hobo Std" pitchFamily="50" charset="0"/>
              </a:rPr>
              <a:t>¿</a:t>
            </a:r>
            <a:r>
              <a:rPr lang="en-GB" b="1" dirty="0" err="1">
                <a:latin typeface="Hobo Std" pitchFamily="50" charset="0"/>
              </a:rPr>
              <a:t>Cuándo</a:t>
            </a:r>
            <a:r>
              <a:rPr lang="en-GB" b="1" dirty="0">
                <a:latin typeface="Hobo Std" pitchFamily="50" charset="0"/>
              </a:rPr>
              <a:t> </a:t>
            </a:r>
            <a:r>
              <a:rPr lang="en-GB" b="1" dirty="0" err="1">
                <a:latin typeface="Hobo Std" pitchFamily="50" charset="0"/>
              </a:rPr>
              <a:t>fuiste</a:t>
            </a:r>
            <a:r>
              <a:rPr lang="en-GB" b="1" dirty="0">
                <a:latin typeface="Hobo Std" pitchFamily="50" charset="0"/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919536" y="1988841"/>
            <a:ext cx="8291264" cy="4713387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año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mes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agosto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r>
              <a:rPr lang="en-GB" b="1" dirty="0" err="1">
                <a:latin typeface="Comic Sans MS" pitchFamily="66" charset="0"/>
              </a:rPr>
              <a:t>hace</a:t>
            </a:r>
            <a:r>
              <a:rPr lang="en-GB" b="1" dirty="0">
                <a:latin typeface="Comic Sans MS" pitchFamily="66" charset="0"/>
              </a:rPr>
              <a:t> dos </a:t>
            </a:r>
            <a:r>
              <a:rPr lang="en-GB" b="1" dirty="0" err="1">
                <a:latin typeface="Comic Sans MS" pitchFamily="66" charset="0"/>
              </a:rPr>
              <a:t>años</a:t>
            </a:r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latin typeface="Comic Sans MS" pitchFamily="66" charset="0"/>
              </a:rPr>
              <a:t>en 2008</a:t>
            </a:r>
          </a:p>
          <a:p>
            <a:r>
              <a:rPr lang="en-GB" b="1" dirty="0" err="1">
                <a:latin typeface="Comic Sans MS" pitchFamily="66" charset="0"/>
              </a:rPr>
              <a:t>hace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cinco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meses</a:t>
            </a:r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verano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invierno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otoño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r>
              <a:rPr lang="en-GB" b="1" dirty="0">
                <a:latin typeface="Comic Sans MS" pitchFamily="66" charset="0"/>
              </a:rPr>
              <a:t>la primavera </a:t>
            </a:r>
            <a:r>
              <a:rPr lang="en-GB" b="1" dirty="0" err="1">
                <a:latin typeface="Comic Sans MS" pitchFamily="66" charset="0"/>
              </a:rPr>
              <a:t>pasada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66A092-15C1-4DE3-99A7-893286C82A74}"/>
              </a:ext>
            </a:extLst>
          </p:cNvPr>
          <p:cNvSpPr txBox="1">
            <a:spLocks/>
          </p:cNvSpPr>
          <p:nvPr/>
        </p:nvSpPr>
        <p:spPr>
          <a:xfrm>
            <a:off x="1897725" y="269776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  <a:latin typeface="Hobo Std" pitchFamily="50" charset="0"/>
              </a:rPr>
              <a:t>C</a:t>
            </a:r>
            <a:r>
              <a:rPr lang="en-GB" b="1" dirty="0" err="1">
                <a:solidFill>
                  <a:prstClr val="black"/>
                </a:solidFill>
                <a:latin typeface="Hobo Std" pitchFamily="50" charset="0"/>
              </a:rPr>
              <a:t>opy</a:t>
            </a:r>
            <a:r>
              <a:rPr lang="en-GB" b="1" dirty="0">
                <a:solidFill>
                  <a:prstClr val="black"/>
                </a:solidFill>
                <a:latin typeface="Hobo Std" pitchFamily="50" charset="0"/>
              </a:rPr>
              <a:t> and translate</a:t>
            </a:r>
          </a:p>
        </p:txBody>
      </p:sp>
    </p:spTree>
    <p:extLst>
      <p:ext uri="{BB962C8B-B14F-4D97-AF65-F5344CB8AC3E}">
        <p14:creationId xmlns:p14="http://schemas.microsoft.com/office/powerpoint/2010/main" val="94886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Hobo Std" pitchFamily="50" charset="0"/>
              </a:rPr>
              <a:t>¿</a:t>
            </a:r>
            <a:r>
              <a:rPr lang="en-GB" b="1" dirty="0" err="1">
                <a:latin typeface="Hobo Std" pitchFamily="50" charset="0"/>
              </a:rPr>
              <a:t>Cuándo</a:t>
            </a:r>
            <a:r>
              <a:rPr lang="en-GB" b="1" dirty="0">
                <a:latin typeface="Hobo Std" pitchFamily="50" charset="0"/>
              </a:rPr>
              <a:t> </a:t>
            </a:r>
            <a:r>
              <a:rPr lang="en-GB" b="1" dirty="0" err="1">
                <a:latin typeface="Hobo Std" pitchFamily="50" charset="0"/>
              </a:rPr>
              <a:t>fuiste</a:t>
            </a:r>
            <a:r>
              <a:rPr lang="en-GB" b="1" dirty="0">
                <a:latin typeface="Hobo Std" pitchFamily="50" charset="0"/>
              </a:rPr>
              <a:t>?- When did you go?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año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mes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agosto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 err="1">
                <a:latin typeface="Comic Sans MS" pitchFamily="66" charset="0"/>
              </a:rPr>
              <a:t>hace</a:t>
            </a:r>
            <a:r>
              <a:rPr lang="en-GB" b="1" dirty="0">
                <a:latin typeface="Comic Sans MS" pitchFamily="66" charset="0"/>
              </a:rPr>
              <a:t> dos </a:t>
            </a:r>
            <a:r>
              <a:rPr lang="en-GB" b="1" dirty="0" err="1">
                <a:latin typeface="Comic Sans MS" pitchFamily="66" charset="0"/>
              </a:rPr>
              <a:t>años</a:t>
            </a:r>
            <a:endParaRPr lang="en-GB" b="1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en 2008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>
                <a:latin typeface="Comic Sans MS" pitchFamily="66" charset="0"/>
              </a:rPr>
              <a:t>hace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cinco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meses</a:t>
            </a:r>
            <a:endParaRPr lang="en-GB" b="1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verano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invierno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el </a:t>
            </a:r>
            <a:r>
              <a:rPr lang="en-GB" b="1" dirty="0" err="1">
                <a:latin typeface="Comic Sans MS" pitchFamily="66" charset="0"/>
              </a:rPr>
              <a:t>otoño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pasado</a:t>
            </a:r>
            <a:endParaRPr lang="en-GB" b="1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la primavera </a:t>
            </a:r>
            <a:r>
              <a:rPr lang="en-GB" b="1" dirty="0" err="1">
                <a:latin typeface="Comic Sans MS" pitchFamily="66" charset="0"/>
              </a:rPr>
              <a:t>pasada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Last year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Last month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Last August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2 years ago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In 2008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5 months ago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Last summer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Last winter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Last Autumn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Last Spring</a:t>
            </a:r>
          </a:p>
          <a:p>
            <a:pPr marL="457200" indent="-457200">
              <a:buFont typeface="+mj-lt"/>
              <a:buAutoNum type="arabicPeriod"/>
            </a:pP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4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7688" y="2996952"/>
            <a:ext cx="70663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prstClr val="black"/>
                </a:solidFill>
                <a:latin typeface="Hobo Std" pitchFamily="50" charset="0"/>
              </a:rPr>
              <a:t>¿</a:t>
            </a:r>
            <a:r>
              <a:rPr lang="en-GB" sz="5000" b="1" dirty="0" err="1">
                <a:solidFill>
                  <a:prstClr val="black"/>
                </a:solidFill>
                <a:latin typeface="Hobo Std" pitchFamily="50" charset="0"/>
              </a:rPr>
              <a:t>Cómo</a:t>
            </a:r>
            <a:r>
              <a:rPr lang="en-GB" sz="5000" b="1" dirty="0">
                <a:solidFill>
                  <a:prstClr val="black"/>
                </a:solidFill>
                <a:latin typeface="Hobo Std" pitchFamily="50" charset="0"/>
              </a:rPr>
              <a:t> </a:t>
            </a:r>
            <a:r>
              <a:rPr lang="en-GB" sz="5000" b="1" dirty="0" err="1">
                <a:solidFill>
                  <a:prstClr val="black"/>
                </a:solidFill>
                <a:latin typeface="Hobo Std" pitchFamily="50" charset="0"/>
              </a:rPr>
              <a:t>fuiste</a:t>
            </a:r>
            <a:r>
              <a:rPr lang="en-GB" sz="5000" b="1" dirty="0">
                <a:solidFill>
                  <a:prstClr val="black"/>
                </a:solidFill>
                <a:latin typeface="Hobo Std" pitchFamily="50" charset="0"/>
              </a:rPr>
              <a:t>? </a:t>
            </a:r>
          </a:p>
          <a:p>
            <a:r>
              <a:rPr lang="en-US" sz="5000" b="1" dirty="0">
                <a:solidFill>
                  <a:prstClr val="black"/>
                </a:solidFill>
                <a:latin typeface="Hobo Std" pitchFamily="50" charset="0"/>
              </a:rPr>
              <a:t>                 H</a:t>
            </a:r>
            <a:r>
              <a:rPr lang="en-GB" sz="5000" b="1" dirty="0">
                <a:solidFill>
                  <a:prstClr val="black"/>
                </a:solidFill>
                <a:latin typeface="Hobo Std" pitchFamily="50" charset="0"/>
              </a:rPr>
              <a:t>ow did you go?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428625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1" y="4653137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392" y="428625"/>
            <a:ext cx="20193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59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70" y="1024934"/>
            <a:ext cx="1759921" cy="110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2711400"/>
            <a:ext cx="1714097" cy="109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71" y="860889"/>
            <a:ext cx="1337811" cy="130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15" y="1041351"/>
            <a:ext cx="1355854" cy="11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50" y="2696506"/>
            <a:ext cx="1445542" cy="146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74" y="2587846"/>
            <a:ext cx="1572816" cy="112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68" y="4452669"/>
            <a:ext cx="1247229" cy="135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16" y="4507147"/>
            <a:ext cx="1247229" cy="13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25" y="4552115"/>
            <a:ext cx="1651425" cy="144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D8D1-B687-4F6E-82DB-86F25AE6A258}"/>
              </a:ext>
            </a:extLst>
          </p:cNvPr>
          <p:cNvSpPr txBox="1"/>
          <p:nvPr/>
        </p:nvSpPr>
        <p:spPr>
          <a:xfrm>
            <a:off x="1991544" y="3326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Write a sentence for each picture…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87587F-E8EE-4EEC-BC6C-AED1801F61CB}"/>
              </a:ext>
            </a:extLst>
          </p:cNvPr>
          <p:cNvSpPr txBox="1"/>
          <p:nvPr/>
        </p:nvSpPr>
        <p:spPr>
          <a:xfrm>
            <a:off x="1767368" y="2186033"/>
            <a:ext cx="10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Fui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….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35188" y="476250"/>
            <a:ext cx="7561262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Hobo Std" pitchFamily="50" charset="0"/>
                <a:cs typeface="Arial" charset="0"/>
              </a:rPr>
              <a:t>¿Adónde fuiste?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Hobo Std" pitchFamily="50" charset="0"/>
                <a:cs typeface="Arial" charset="0"/>
              </a:rPr>
              <a:t>¿Cómo fue?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Hobo Std" pitchFamily="50" charset="0"/>
                <a:cs typeface="Arial" charset="0"/>
              </a:rPr>
              <a:t>¿Cuándo fuiste?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Hobo Std" pitchFamily="50" charset="0"/>
                <a:cs typeface="Arial" charset="0"/>
              </a:rPr>
              <a:t>¿Con quién fuiste?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Hobo Std" pitchFamily="50" charset="0"/>
                <a:cs typeface="Arial" charset="0"/>
              </a:rPr>
              <a:t>¿Cómo fuiste?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82889" y="1341438"/>
            <a:ext cx="619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CC0099"/>
                </a:solidFill>
                <a:latin typeface="Hobo Std" pitchFamily="50" charset="0"/>
              </a:rPr>
              <a:t>Fui</a:t>
            </a:r>
            <a:r>
              <a:rPr lang="en-GB" sz="2400" b="1" dirty="0">
                <a:solidFill>
                  <a:srgbClr val="CC0099"/>
                </a:solidFill>
                <a:latin typeface="Hobo Std" pitchFamily="50" charset="0"/>
              </a:rPr>
              <a:t> a </a:t>
            </a:r>
            <a:r>
              <a:rPr lang="en-GB" sz="2400" b="1" u="sng" dirty="0" err="1">
                <a:solidFill>
                  <a:srgbClr val="CC0099"/>
                </a:solidFill>
                <a:latin typeface="Hobo Std" pitchFamily="50" charset="0"/>
              </a:rPr>
              <a:t>Espa</a:t>
            </a:r>
            <a:r>
              <a:rPr lang="en-US" sz="2400" b="1" u="sng" dirty="0" err="1">
                <a:solidFill>
                  <a:srgbClr val="CC0099"/>
                </a:solidFill>
                <a:latin typeface="Hobo Std" pitchFamily="50" charset="0"/>
                <a:cs typeface="Arial" charset="0"/>
              </a:rPr>
              <a:t>ña</a:t>
            </a:r>
            <a:r>
              <a:rPr lang="en-US" sz="2400" b="1" u="sng" dirty="0">
                <a:solidFill>
                  <a:srgbClr val="CC0099"/>
                </a:solidFill>
                <a:latin typeface="Hobo Std" pitchFamily="50" charset="0"/>
                <a:cs typeface="Arial" charset="0"/>
              </a:rPr>
              <a:t>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782889" y="2420938"/>
            <a:ext cx="619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CC0099"/>
                </a:solidFill>
                <a:latin typeface="Hobo Std" pitchFamily="50" charset="0"/>
              </a:rPr>
              <a:t>Fue</a:t>
            </a:r>
            <a:r>
              <a:rPr lang="en-GB" sz="2400" b="1" dirty="0">
                <a:solidFill>
                  <a:srgbClr val="CC0099"/>
                </a:solidFill>
                <a:latin typeface="Hobo Std" pitchFamily="50" charset="0"/>
              </a:rPr>
              <a:t> </a:t>
            </a:r>
            <a:r>
              <a:rPr lang="en-GB" sz="2400" b="1" u="sng" dirty="0" err="1">
                <a:solidFill>
                  <a:srgbClr val="CC0099"/>
                </a:solidFill>
                <a:latin typeface="Hobo Std" pitchFamily="50" charset="0"/>
              </a:rPr>
              <a:t>estupendo</a:t>
            </a:r>
            <a:r>
              <a:rPr lang="en-US" sz="2400" b="1" dirty="0">
                <a:solidFill>
                  <a:srgbClr val="CC0099"/>
                </a:solidFill>
                <a:latin typeface="Hobo Std" pitchFamily="50" charset="0"/>
                <a:cs typeface="Arial" charset="0"/>
              </a:rPr>
              <a:t>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782889" y="3573463"/>
            <a:ext cx="619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CC0099"/>
                </a:solidFill>
                <a:latin typeface="Hobo Std" pitchFamily="50" charset="0"/>
              </a:rPr>
              <a:t>Fui</a:t>
            </a:r>
            <a:r>
              <a:rPr lang="en-GB" sz="2400" b="1" dirty="0">
                <a:solidFill>
                  <a:srgbClr val="CC0099"/>
                </a:solidFill>
                <a:latin typeface="Hobo Std" pitchFamily="50" charset="0"/>
              </a:rPr>
              <a:t> </a:t>
            </a:r>
            <a:r>
              <a:rPr lang="en-GB" sz="2400" b="1" u="sng" dirty="0">
                <a:solidFill>
                  <a:srgbClr val="CC0099"/>
                </a:solidFill>
                <a:latin typeface="Hobo Std" pitchFamily="50" charset="0"/>
              </a:rPr>
              <a:t>el a</a:t>
            </a:r>
            <a:r>
              <a:rPr lang="en-US" sz="2400" b="1" u="sng" dirty="0" err="1">
                <a:solidFill>
                  <a:srgbClr val="CC0099"/>
                </a:solidFill>
                <a:latin typeface="Hobo Std" pitchFamily="50" charset="0"/>
                <a:cs typeface="Arial" charset="0"/>
              </a:rPr>
              <a:t>ño</a:t>
            </a:r>
            <a:r>
              <a:rPr lang="en-US" sz="2400" b="1" u="sng" dirty="0">
                <a:solidFill>
                  <a:srgbClr val="CC0099"/>
                </a:solidFill>
                <a:latin typeface="Hobo Std" pitchFamily="50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CC0099"/>
                </a:solidFill>
                <a:latin typeface="Hobo Std" pitchFamily="50" charset="0"/>
                <a:cs typeface="Arial" charset="0"/>
              </a:rPr>
              <a:t>pasado</a:t>
            </a:r>
            <a:r>
              <a:rPr lang="en-US" sz="2400" b="1" dirty="0">
                <a:solidFill>
                  <a:srgbClr val="CC0099"/>
                </a:solidFill>
                <a:latin typeface="Hobo Std" pitchFamily="50" charset="0"/>
                <a:cs typeface="Arial" charset="0"/>
              </a:rPr>
              <a:t>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82889" y="4581525"/>
            <a:ext cx="619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CC0099"/>
                </a:solidFill>
                <a:latin typeface="Hobo Std" pitchFamily="50" charset="0"/>
              </a:rPr>
              <a:t>Fui</a:t>
            </a:r>
            <a:r>
              <a:rPr lang="en-GB" sz="2400" b="1" dirty="0">
                <a:solidFill>
                  <a:srgbClr val="CC0099"/>
                </a:solidFill>
                <a:latin typeface="Hobo Std" pitchFamily="50" charset="0"/>
              </a:rPr>
              <a:t> con </a:t>
            </a:r>
            <a:r>
              <a:rPr lang="en-GB" sz="2400" b="1" u="sng" dirty="0" err="1">
                <a:solidFill>
                  <a:srgbClr val="CC0099"/>
                </a:solidFill>
                <a:latin typeface="Hobo Std" pitchFamily="50" charset="0"/>
              </a:rPr>
              <a:t>mis</a:t>
            </a:r>
            <a:r>
              <a:rPr lang="en-GB" sz="2400" b="1" u="sng" dirty="0">
                <a:solidFill>
                  <a:srgbClr val="CC0099"/>
                </a:solidFill>
                <a:latin typeface="Hobo Std" pitchFamily="50" charset="0"/>
              </a:rPr>
              <a:t> padres</a:t>
            </a:r>
            <a:r>
              <a:rPr lang="en-GB" sz="2400" b="1" dirty="0">
                <a:solidFill>
                  <a:srgbClr val="CC0099"/>
                </a:solidFill>
                <a:latin typeface="Hobo Std" pitchFamily="50" charset="0"/>
              </a:rPr>
              <a:t>.</a:t>
            </a:r>
            <a:endParaRPr lang="en-US" sz="2400" b="1" dirty="0">
              <a:solidFill>
                <a:srgbClr val="CC0099"/>
              </a:solidFill>
              <a:latin typeface="Hobo Std" pitchFamily="50" charset="0"/>
              <a:cs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782889" y="5734050"/>
            <a:ext cx="619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CC0099"/>
                </a:solidFill>
                <a:latin typeface="Hobo Std" pitchFamily="50" charset="0"/>
              </a:rPr>
              <a:t>Fui</a:t>
            </a:r>
            <a:r>
              <a:rPr lang="en-GB" sz="2400" b="1" dirty="0">
                <a:solidFill>
                  <a:srgbClr val="CC0099"/>
                </a:solidFill>
                <a:latin typeface="Hobo Std" pitchFamily="50" charset="0"/>
              </a:rPr>
              <a:t> </a:t>
            </a:r>
            <a:r>
              <a:rPr lang="en-GB" sz="2400" b="1" dirty="0" err="1">
                <a:solidFill>
                  <a:srgbClr val="CC0099"/>
                </a:solidFill>
                <a:latin typeface="Hobo Std" pitchFamily="50" charset="0"/>
              </a:rPr>
              <a:t>en</a:t>
            </a:r>
            <a:r>
              <a:rPr lang="en-GB" sz="2400" b="1" dirty="0">
                <a:solidFill>
                  <a:srgbClr val="CC0099"/>
                </a:solidFill>
                <a:latin typeface="Hobo Std" pitchFamily="50" charset="0"/>
              </a:rPr>
              <a:t> </a:t>
            </a:r>
            <a:r>
              <a:rPr lang="en-GB" sz="2400" b="1" u="sng" dirty="0" err="1">
                <a:solidFill>
                  <a:srgbClr val="CC0099"/>
                </a:solidFill>
                <a:latin typeface="Hobo Std" pitchFamily="50" charset="0"/>
              </a:rPr>
              <a:t>autocar</a:t>
            </a:r>
            <a:r>
              <a:rPr lang="en-GB" sz="2400" b="1" u="sng" dirty="0">
                <a:solidFill>
                  <a:srgbClr val="CC0099"/>
                </a:solidFill>
                <a:latin typeface="Hobo Std" pitchFamily="50" charset="0"/>
              </a:rPr>
              <a:t>.</a:t>
            </a:r>
            <a:endParaRPr lang="en-US" sz="2400" b="1" u="sng" dirty="0">
              <a:solidFill>
                <a:srgbClr val="CC0099"/>
              </a:solidFill>
              <a:latin typeface="Hobo Std" pitchFamily="50" charset="0"/>
              <a:cs typeface="Arial" charset="0"/>
            </a:endParaRPr>
          </a:p>
        </p:txBody>
      </p:sp>
      <p:pic>
        <p:nvPicPr>
          <p:cNvPr id="9224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2232484"/>
            <a:ext cx="4810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205038"/>
            <a:ext cx="4810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205038"/>
            <a:ext cx="4810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205038"/>
            <a:ext cx="4810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8" descr="C:\Users\katerina\AppData\Local\Microsoft\Windows\Temporary Internet Files\Content.IE5\P1744Q51\MP9003995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88" y="4316907"/>
            <a:ext cx="10826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4" y="5422901"/>
            <a:ext cx="1042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9" descr="C:\Users\katerina\AppData\Local\Microsoft\Windows\Temporary Internet Files\Content.IE5\QC91WAGJ\MC90015363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18" y="3225455"/>
            <a:ext cx="115093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760414"/>
            <a:ext cx="12192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78" grpId="0"/>
      <p:bldP spid="307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1564</Words>
  <Application>Microsoft Office PowerPoint</Application>
  <PresentationFormat>Widescreen</PresentationFormat>
  <Paragraphs>297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Semana 1. Lunes, 15 de junio  Repaso del año 9</vt:lpstr>
      <vt:lpstr>PowerPoint Presentation</vt:lpstr>
      <vt:lpstr>PowerPoint Presentation</vt:lpstr>
      <vt:lpstr>PowerPoint Presentation</vt:lpstr>
      <vt:lpstr>¿Cuándo fuiste?</vt:lpstr>
      <vt:lpstr>¿Cuándo fuiste?- When did you go?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¿Para cuánto tiempo fuiste?</vt:lpstr>
      <vt:lpstr>¿Cuándo fuiste?</vt:lpstr>
      <vt:lpstr>¿Cómo fuiste?</vt:lpstr>
      <vt:lpstr>¿Cómo fuiste?</vt:lpstr>
      <vt:lpstr>Mis vacaciones</vt:lpstr>
      <vt:lpstr>¿Adónde? Which tense???</vt:lpstr>
      <vt:lpstr>¿Adónde? Which tense???</vt:lpstr>
      <vt:lpstr>¿Adónde?  Carefully copy then translate these sentences – watch your tenses!!</vt:lpstr>
      <vt:lpstr>¿Adónde?  Carefully copy then translate these sentences – watch your tenses!!</vt:lpstr>
      <vt:lpstr>Present v. past</vt:lpstr>
      <vt:lpstr> ¿con qué frecuencia?</vt:lpstr>
      <vt:lpstr>PowerPoint Presentation</vt:lpstr>
      <vt:lpstr>¿Con qué frecuencia? Write your own sentences Use - y,pero, porque –to stretch your sentences </vt:lpstr>
      <vt:lpstr>PowerPoint Presentation</vt:lpstr>
      <vt:lpstr>PowerPoint Presentation</vt:lpstr>
      <vt:lpstr>    Soluciones </vt:lpstr>
      <vt:lpstr>PowerPoint Presentation</vt:lpstr>
      <vt:lpstr>PowerPoint Presentation</vt:lpstr>
      <vt:lpstr>PowerPoint Presentation</vt:lpstr>
      <vt:lpstr>Write 5 sentences using a word or expression from each column. Then, translate them into English.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1. Lunes, 15 de junio  Repaso del año 9</dc:title>
  <dc:creator>Eugenio Garcia</dc:creator>
  <cp:lastModifiedBy>Eugenio Garcia</cp:lastModifiedBy>
  <cp:revision>2</cp:revision>
  <dcterms:created xsi:type="dcterms:W3CDTF">2020-06-11T13:16:19Z</dcterms:created>
  <dcterms:modified xsi:type="dcterms:W3CDTF">2020-06-11T13:27:19Z</dcterms:modified>
</cp:coreProperties>
</file>