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4" r:id="rId4"/>
    <p:sldId id="257" r:id="rId5"/>
    <p:sldId id="258" r:id="rId6"/>
    <p:sldId id="263" r:id="rId7"/>
    <p:sldId id="259" r:id="rId8"/>
    <p:sldId id="260" r:id="rId9"/>
    <p:sldId id="261" r:id="rId10"/>
    <p:sldId id="262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2CF3A-7EA5-489A-B79E-D504C0E1EE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279674-9CF4-45DA-BE6C-5AD7534098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9FC28-EB4D-4723-B473-B155DD364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FDED-0FF6-41E8-BC23-2DE43D44B886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95CAA-C63C-4590-BA78-7E48F6208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23179-8B7C-4D25-AD9C-92F53D34E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A355-CB22-48EB-8E41-49136D4EB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91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C1FF4-055D-4E19-81A1-21C9BE6D7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7AA110-732C-4500-8051-176A99B05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9BF275-36C6-4460-AA7A-0B41C042A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FDED-0FF6-41E8-BC23-2DE43D44B886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AF3F5-916B-4597-8551-6DAD73F99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63072-DE33-461D-9462-C5016D4B4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A355-CB22-48EB-8E41-49136D4EB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13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C940EA-C097-4107-AE57-4C3C955FF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4098C5-3CD5-4389-BFCE-51A15D358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D392B-CEB7-4825-90DA-14AC2F9F9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FDED-0FF6-41E8-BC23-2DE43D44B886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B4533-F593-4105-87AD-317947B00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C71F0-B780-487D-B3BB-41690B97F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A355-CB22-48EB-8E41-49136D4EB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63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E3112-979D-4696-A884-768909332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498CC-E99F-463B-9734-BAD810FA8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56704-1554-41BF-8761-B466A35A3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FDED-0FF6-41E8-BC23-2DE43D44B886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F19E9-EBBD-40ED-B9EC-933993015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C49A8-7E5F-4C36-AC9F-BDCAA0B8F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A355-CB22-48EB-8E41-49136D4EB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046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E6C47-C37A-4D98-9481-918272C97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487588-86A8-4AEE-A660-6A2570E8C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29F5E-584D-4AB7-A9EC-D538A697C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FDED-0FF6-41E8-BC23-2DE43D44B886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4D591-6CFE-45FF-9D1B-61E09FD4F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0C73B-5322-42B9-8C0A-CD3A5BC50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A355-CB22-48EB-8E41-49136D4EB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24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BC656-13EC-4EBA-9E16-402B3ABFE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CC0C8-FBF3-4B8F-BCDB-C374DA8860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B05309-A403-4F0F-BBFC-65B7F1DC9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8721DC-6A87-4F8E-9A04-3A2D6133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FDED-0FF6-41E8-BC23-2DE43D44B886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8B2D84-4137-4D8E-AA01-D7F3873CA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453017-02FB-482A-83CB-755B4F19D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A355-CB22-48EB-8E41-49136D4EB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443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2B65C-AF00-4BF6-A1B0-98E2427A5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94CA7D-37EB-4C45-A947-7E24A0750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15F0C0-9CB7-47D6-8578-7C7E7EFD5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B4D3D1-1E95-4913-9E7E-8B6327B1AB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48AD07-9F41-437F-BF8A-5A9C4F5C1C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B49C85-CE97-47EE-8704-D7736363D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FDED-0FF6-41E8-BC23-2DE43D44B886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DF7763-FAEF-4E01-AC6E-92DB2377C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73E422-7837-4B94-95C1-374313BE7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A355-CB22-48EB-8E41-49136D4EB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009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F5279-FC8A-4D79-B49C-F7122C5D7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A514EA-AE54-47EC-9B1F-B59624284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FDED-0FF6-41E8-BC23-2DE43D44B886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FFB0FF-F4EE-45AF-82CD-5DBC3FC88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114103-8D17-4F3F-877D-92A614C43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A355-CB22-48EB-8E41-49136D4EB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54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F99287-B8AB-46C1-9A51-F253C44DD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FDED-0FF6-41E8-BC23-2DE43D44B886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14F284-D53A-46B5-A41A-C9E6630A4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571C79-9BAA-4D8D-9CC4-8B1604CE0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A355-CB22-48EB-8E41-49136D4EB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46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36587-8876-44DC-A74C-CFE9C8AAF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D8ED2-97B7-4C42-866B-1F77C9504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E9B92-2AE7-4FFB-8F50-E560CCC4F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CC2426-6FA7-4954-B2BC-9C1918298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FDED-0FF6-41E8-BC23-2DE43D44B886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B84788-0474-424C-9470-D284748DC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5E915-7500-4707-87DD-61DD6D1F6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A355-CB22-48EB-8E41-49136D4EB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801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884F7-5C3F-4BC0-AF01-FC1DF3280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D588F5-4104-4A13-BC26-43079A1294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9079E2-4886-4F50-A9A0-78CF01576C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6809FA-AB61-4863-B346-DACAB7867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FDED-0FF6-41E8-BC23-2DE43D44B886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9D244F-31DC-4BE3-9EF6-A8AD1E5FD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C87383-11CA-4D38-B219-492AD624E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A355-CB22-48EB-8E41-49136D4EB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06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FC435E-B74A-4AC7-B918-5FB5929D2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D2F472-24A4-4E0F-9B2E-842E3477D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8F64C-22C5-4C7F-B94E-BB384A5492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8FDED-0FF6-41E8-BC23-2DE43D44B886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15993-A412-4545-B3E9-8DBEA6FC17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E4FD5-17B5-490B-BDC5-81F9B80989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AA355-CB22-48EB-8E41-49136D4EB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72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ernie.walding@tda.educati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4kbGEF2AZM&amp;feature=related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jlPILhk7bQ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youtube.com/watch?v=r4kbGEF2AZM&amp;feature=related" TargetMode="External"/><Relationship Id="rId4" Type="http://schemas.openxmlformats.org/officeDocument/2006/relationships/hyperlink" Target="https://www.jollylearning.co.uk/register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ollylearning.co.uk/registe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C3F516D-A5D8-4C62-AF78-86D7BACD9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819" y="275067"/>
            <a:ext cx="7571428" cy="124761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EDE3DC1-6CD3-4D84-853E-289B4FD13C1E}"/>
              </a:ext>
            </a:extLst>
          </p:cNvPr>
          <p:cNvSpPr/>
          <p:nvPr/>
        </p:nvSpPr>
        <p:spPr>
          <a:xfrm>
            <a:off x="1270001" y="553190"/>
            <a:ext cx="112073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0" b="1" u="sng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Fresh start</a:t>
            </a:r>
          </a:p>
          <a:p>
            <a:r>
              <a:rPr lang="en-GB" sz="6000" b="1" u="sng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Home learning Programme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D93AFC-7CAE-44A8-AF16-C6E28FAE70A8}"/>
              </a:ext>
            </a:extLst>
          </p:cNvPr>
          <p:cNvSpPr txBox="1"/>
          <p:nvPr/>
        </p:nvSpPr>
        <p:spPr>
          <a:xfrm>
            <a:off x="1158820" y="3149600"/>
            <a:ext cx="9775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Every day repeat the sound chart several times at least 5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Always do it out loud.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Use links 1 &amp; 3 to help. ( They are on slide 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Work through one slide each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Always starting with sound chart.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The final slide is a full lesson so will take several days.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If you complete still do daily sounds but take one sound each day and list 5 words that include the sound.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If you do above your list will be 220 words which we will share when we return.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Try reading as in ERIC for 15 minutes daily if possible.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Finally keep safe, be happy and email me </a:t>
            </a:r>
            <a:r>
              <a:rPr lang="en-GB" b="1" dirty="0" err="1">
                <a:hlinkClick r:id="rId3"/>
              </a:rPr>
              <a:t>bernie.walding@tda.education</a:t>
            </a:r>
            <a:r>
              <a:rPr lang="en-GB" b="1" dirty="0"/>
              <a:t>  if you have any problems or want spelling test or more work.  </a:t>
            </a:r>
          </a:p>
        </p:txBody>
      </p:sp>
    </p:spTree>
    <p:extLst>
      <p:ext uri="{BB962C8B-B14F-4D97-AF65-F5344CB8AC3E}">
        <p14:creationId xmlns:p14="http://schemas.microsoft.com/office/powerpoint/2010/main" val="89861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12A633D-64BD-404D-8660-43896B89223A}"/>
              </a:ext>
            </a:extLst>
          </p:cNvPr>
          <p:cNvSpPr/>
          <p:nvPr/>
        </p:nvSpPr>
        <p:spPr>
          <a:xfrm>
            <a:off x="660400" y="1244601"/>
            <a:ext cx="8483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>
                <a:solidFill>
                  <a:prstClr val="black"/>
                </a:solidFill>
              </a:rPr>
              <a:t>Sunday</a:t>
            </a:r>
          </a:p>
          <a:p>
            <a:pPr lvl="0"/>
            <a:r>
              <a:rPr lang="en-GB" sz="2800" b="1" dirty="0">
                <a:solidFill>
                  <a:prstClr val="black"/>
                </a:solidFill>
              </a:rPr>
              <a:t>Stayed</a:t>
            </a:r>
          </a:p>
          <a:p>
            <a:pPr lvl="0"/>
            <a:r>
              <a:rPr lang="en-GB" sz="2800" b="1" dirty="0">
                <a:solidFill>
                  <a:prstClr val="black"/>
                </a:solidFill>
              </a:rPr>
              <a:t>Haystack</a:t>
            </a:r>
          </a:p>
          <a:p>
            <a:pPr lvl="0"/>
            <a:r>
              <a:rPr lang="en-GB" sz="2800" b="1" dirty="0">
                <a:solidFill>
                  <a:prstClr val="black"/>
                </a:solidFill>
              </a:rPr>
              <a:t>Slayed</a:t>
            </a:r>
          </a:p>
          <a:p>
            <a:pPr lvl="0"/>
            <a:r>
              <a:rPr lang="en-GB" sz="2800" b="1" dirty="0">
                <a:solidFill>
                  <a:prstClr val="black"/>
                </a:solidFill>
              </a:rPr>
              <a:t>Splash</a:t>
            </a:r>
          </a:p>
          <a:p>
            <a:pPr lvl="0"/>
            <a:r>
              <a:rPr lang="en-GB" sz="2800" b="1" dirty="0">
                <a:solidFill>
                  <a:prstClr val="black"/>
                </a:solidFill>
              </a:rPr>
              <a:t>Away</a:t>
            </a:r>
          </a:p>
          <a:p>
            <a:pPr lvl="0"/>
            <a:r>
              <a:rPr lang="en-GB" sz="2800" b="1" dirty="0">
                <a:solidFill>
                  <a:prstClr val="black"/>
                </a:solidFill>
              </a:rPr>
              <a:t>Standing</a:t>
            </a:r>
          </a:p>
          <a:p>
            <a:pPr lvl="0"/>
            <a:r>
              <a:rPr lang="en-GB" sz="2800" b="1" dirty="0">
                <a:solidFill>
                  <a:prstClr val="black"/>
                </a:solidFill>
              </a:rPr>
              <a:t>Hopped</a:t>
            </a:r>
          </a:p>
          <a:p>
            <a:pPr lvl="0"/>
            <a:r>
              <a:rPr lang="en-GB" sz="2800" b="1" dirty="0">
                <a:solidFill>
                  <a:prstClr val="black"/>
                </a:solidFill>
              </a:rPr>
              <a:t>Praying</a:t>
            </a:r>
          </a:p>
          <a:p>
            <a:pPr lvl="0"/>
            <a:r>
              <a:rPr lang="en-GB" sz="2800" b="1" dirty="0">
                <a:solidFill>
                  <a:prstClr val="black"/>
                </a:solidFill>
              </a:rPr>
              <a:t>Cannot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B5C407-6E6E-4D6D-84D3-A6A0C071CAB8}"/>
              </a:ext>
            </a:extLst>
          </p:cNvPr>
          <p:cNvSpPr/>
          <p:nvPr/>
        </p:nvSpPr>
        <p:spPr>
          <a:xfrm>
            <a:off x="3975100" y="1443841"/>
            <a:ext cx="860425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prstClr val="black"/>
                </a:solidFill>
              </a:rPr>
              <a:t>Sobbing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prstClr val="black"/>
                </a:solidFill>
              </a:rPr>
              <a:t>filling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prstClr val="black"/>
                </a:solidFill>
              </a:rPr>
              <a:t>Kitchen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prstClr val="black"/>
                </a:solidFill>
              </a:rPr>
              <a:t>Hurray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prstClr val="black"/>
                </a:solidFill>
              </a:rPr>
              <a:t>Yelled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prstClr val="black"/>
                </a:solidFill>
              </a:rPr>
              <a:t>Offered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prstClr val="black"/>
                </a:solidFill>
              </a:rPr>
              <a:t>Rumpelstiltskin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prstClr val="black"/>
                </a:solidFill>
              </a:rPr>
              <a:t>Tricked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prstClr val="black"/>
                </a:solidFill>
              </a:rPr>
              <a:t>believes</a:t>
            </a:r>
          </a:p>
          <a:p>
            <a:pPr marL="342900" lvl="0" indent="-342900">
              <a:buFontTx/>
              <a:buAutoNum type="arabicPeriod"/>
            </a:pP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90B787-19D1-4705-96FC-C6E0EC7853A6}"/>
              </a:ext>
            </a:extLst>
          </p:cNvPr>
          <p:cNvSpPr txBox="1"/>
          <p:nvPr/>
        </p:nvSpPr>
        <p:spPr>
          <a:xfrm>
            <a:off x="7607300" y="489734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 </a:t>
            </a:r>
            <a:r>
              <a:rPr lang="en-GB" sz="2800" b="1" u="sng" dirty="0"/>
              <a:t>List 10 of your ow must be 5 or more letters.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E7992F-B253-4834-B96B-0093C13166E6}"/>
              </a:ext>
            </a:extLst>
          </p:cNvPr>
          <p:cNvSpPr txBox="1"/>
          <p:nvPr/>
        </p:nvSpPr>
        <p:spPr>
          <a:xfrm>
            <a:off x="304800" y="317500"/>
            <a:ext cx="63459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Dot. and dash______ all sounds in words below and your own list</a:t>
            </a:r>
          </a:p>
        </p:txBody>
      </p:sp>
    </p:spTree>
    <p:extLst>
      <p:ext uri="{BB962C8B-B14F-4D97-AF65-F5344CB8AC3E}">
        <p14:creationId xmlns:p14="http://schemas.microsoft.com/office/powerpoint/2010/main" val="1676186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1A8A7F-483B-4C1E-8FA0-F87643F90D60}"/>
              </a:ext>
            </a:extLst>
          </p:cNvPr>
          <p:cNvSpPr/>
          <p:nvPr/>
        </p:nvSpPr>
        <p:spPr>
          <a:xfrm>
            <a:off x="1358900" y="1092200"/>
            <a:ext cx="77851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GB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10 Facts About Slave Ship Conditions - YouTube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  </a:t>
            </a:r>
          </a:p>
          <a:p>
            <a:pPr>
              <a:spcAft>
                <a:spcPts val="0"/>
              </a:spcAft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</a:rPr>
              <a:t>Fresh start programme lesson.</a:t>
            </a:r>
          </a:p>
          <a:p>
            <a:pPr>
              <a:spcAft>
                <a:spcPts val="0"/>
              </a:spcAft>
            </a:pPr>
            <a:endParaRPr lang="en-GB" sz="28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sz="28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sz="28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</a:rPr>
              <a:t>Go onto this link and work through the lesson.</a:t>
            </a:r>
          </a:p>
          <a:p>
            <a:pPr>
              <a:spcAft>
                <a:spcPts val="0"/>
              </a:spcAft>
            </a:pPr>
            <a:endParaRPr lang="en-GB" sz="28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sz="28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</a:rPr>
              <a:t>This lesson will take several 15 minute sessions to complete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902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E3EA451-985D-4623-B3FF-CC12005CC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3219" y="1303767"/>
            <a:ext cx="7571428" cy="124761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360C66-65D2-4BD5-95AB-518A866B7E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 dirty="0"/>
              <a:t>Fresh start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AA5692-1BFA-4F83-8BE9-791AD99C0F99}"/>
              </a:ext>
            </a:extLst>
          </p:cNvPr>
          <p:cNvSpPr txBox="1"/>
          <p:nvPr/>
        </p:nvSpPr>
        <p:spPr>
          <a:xfrm>
            <a:off x="1106311" y="4007557"/>
            <a:ext cx="102841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hlinkClick r:id="rId3"/>
              </a:rPr>
              <a:t>Useful links</a:t>
            </a:r>
          </a:p>
          <a:p>
            <a:endParaRPr lang="en-GB" u="sng" dirty="0">
              <a:hlinkClick r:id="rId3"/>
            </a:endParaRPr>
          </a:p>
          <a:p>
            <a:r>
              <a:rPr lang="en-GB" u="sng" dirty="0">
                <a:hlinkClick r:id="rId3"/>
              </a:rPr>
              <a:t>https://www.youtube.com/watch?v=sjlPILhk7bQ</a:t>
            </a:r>
            <a:endParaRPr lang="en-GB" dirty="0"/>
          </a:p>
          <a:p>
            <a:r>
              <a:rPr lang="en-GB" dirty="0"/>
              <a:t>This link explains the programme for parents.  Shows how sound chart works !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12F975-8F5A-4A53-9017-415889F35E8B}"/>
              </a:ext>
            </a:extLst>
          </p:cNvPr>
          <p:cNvSpPr/>
          <p:nvPr/>
        </p:nvSpPr>
        <p:spPr>
          <a:xfrm>
            <a:off x="1106312" y="5246456"/>
            <a:ext cx="9685866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700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https://www.jollylearning.co.uk/register/</a:t>
            </a:r>
            <a:r>
              <a:rPr lang="en-GB" sz="1700" dirty="0">
                <a:solidFill>
                  <a:srgbClr val="6C6869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  Great for going through sounds . Clear and interactive</a:t>
            </a:r>
          </a:p>
          <a:p>
            <a:endParaRPr lang="en-GB" sz="1700" dirty="0">
              <a:solidFill>
                <a:srgbClr val="6C6869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 Facts About Slave Ship Conditions - YouTube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  Fresh start programme lesson.</a:t>
            </a:r>
          </a:p>
          <a:p>
            <a:endParaRPr lang="en-GB" sz="1700" dirty="0">
              <a:solidFill>
                <a:srgbClr val="6C6869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1120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5569DA9-1C4C-4B74-BF97-42FF763DC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01" y="369712"/>
            <a:ext cx="10312400" cy="611857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6425879-3DE9-47E7-A55C-111C4BB03EB4}"/>
              </a:ext>
            </a:extLst>
          </p:cNvPr>
          <p:cNvSpPr txBox="1"/>
          <p:nvPr/>
        </p:nvSpPr>
        <p:spPr>
          <a:xfrm>
            <a:off x="698500" y="18534"/>
            <a:ext cx="1678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Every day</a:t>
            </a:r>
          </a:p>
        </p:txBody>
      </p:sp>
    </p:spTree>
    <p:extLst>
      <p:ext uri="{BB962C8B-B14F-4D97-AF65-F5344CB8AC3E}">
        <p14:creationId xmlns:p14="http://schemas.microsoft.com/office/powerpoint/2010/main" val="3473891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128985B-7430-4FB7-8783-CE8DEEBE8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6699" y="719289"/>
            <a:ext cx="7112001" cy="611857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871A92-BB94-4D9F-BC63-C58A8916AFB4}"/>
              </a:ext>
            </a:extLst>
          </p:cNvPr>
          <p:cNvSpPr txBox="1"/>
          <p:nvPr/>
        </p:nvSpPr>
        <p:spPr>
          <a:xfrm>
            <a:off x="1510747" y="357809"/>
            <a:ext cx="9515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Phonics chart   sounds  .  Repeat two five minute sessions. Every day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BC1E07-6F8B-4118-878B-66D87966B164}"/>
              </a:ext>
            </a:extLst>
          </p:cNvPr>
          <p:cNvSpPr/>
          <p:nvPr/>
        </p:nvSpPr>
        <p:spPr>
          <a:xfrm>
            <a:off x="0" y="4412734"/>
            <a:ext cx="51181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https://www.jollylearning.co.uk/register/</a:t>
            </a:r>
            <a:endParaRPr lang="en-GB" u="sng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GB" u="sng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endParaRPr lang="en-GB" u="sng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en-GB" b="1" u="sng" dirty="0">
                <a:solidFill>
                  <a:srgbClr val="002060"/>
                </a:solidFill>
                <a:latin typeface="Arial" panose="020B0604020202020204" pitchFamily="34" charset="0"/>
              </a:rPr>
              <a:t>Use this link to hear the sounds</a:t>
            </a:r>
            <a:endParaRPr lang="en-GB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641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FE828A-2943-416A-8941-0963C7C1B011}"/>
              </a:ext>
            </a:extLst>
          </p:cNvPr>
          <p:cNvSpPr/>
          <p:nvPr/>
        </p:nvSpPr>
        <p:spPr>
          <a:xfrm>
            <a:off x="649357" y="3429000"/>
            <a:ext cx="849464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pl</a:t>
            </a:r>
            <a:r>
              <a:rPr lang="en-GB" sz="3200" b="1" u="sng" dirty="0">
                <a:solidFill>
                  <a:srgbClr val="0000FF"/>
                </a:solidFill>
                <a:latin typeface="Comic Sans MS" panose="030F0702030302020204" pitchFamily="66" charset="0"/>
              </a:rPr>
              <a:t>ay</a:t>
            </a:r>
          </a:p>
          <a:p>
            <a:r>
              <a:rPr lang="en-GB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day</a:t>
            </a:r>
          </a:p>
          <a:p>
            <a:r>
              <a:rPr lang="en-GB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may</a:t>
            </a:r>
          </a:p>
          <a:p>
            <a:r>
              <a:rPr lang="en-GB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way</a:t>
            </a:r>
          </a:p>
          <a:p>
            <a:r>
              <a:rPr lang="en-GB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say</a:t>
            </a:r>
          </a:p>
          <a:p>
            <a:r>
              <a:rPr lang="en-GB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spray</a:t>
            </a:r>
            <a:endParaRPr lang="en-GB" sz="3200" b="1" dirty="0"/>
          </a:p>
          <a:p>
            <a:endParaRPr lang="en-GB" sz="32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ADB2D9-EE7E-43FA-8925-A64FBC4D4908}"/>
              </a:ext>
            </a:extLst>
          </p:cNvPr>
          <p:cNvSpPr txBox="1"/>
          <p:nvPr/>
        </p:nvSpPr>
        <p:spPr>
          <a:xfrm>
            <a:off x="649357" y="331304"/>
            <a:ext cx="75934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Say</a:t>
            </a:r>
            <a:r>
              <a:rPr lang="en-GB" sz="3600" b="1" dirty="0"/>
              <a:t> the sound</a:t>
            </a:r>
          </a:p>
          <a:p>
            <a:r>
              <a:rPr lang="en-GB" sz="3600" b="1" dirty="0">
                <a:solidFill>
                  <a:srgbClr val="FF0000"/>
                </a:solidFill>
              </a:rPr>
              <a:t>Say</a:t>
            </a:r>
            <a:r>
              <a:rPr lang="en-GB" sz="3600" b="1" dirty="0"/>
              <a:t> the word</a:t>
            </a:r>
          </a:p>
          <a:p>
            <a:r>
              <a:rPr lang="en-GB" sz="3600" b="1" dirty="0">
                <a:solidFill>
                  <a:srgbClr val="FF0000"/>
                </a:solidFill>
              </a:rPr>
              <a:t>Write</a:t>
            </a:r>
            <a:r>
              <a:rPr lang="en-GB" sz="3600" b="1" dirty="0"/>
              <a:t> the word identify sound.</a:t>
            </a:r>
          </a:p>
          <a:p>
            <a:r>
              <a:rPr lang="en-GB" sz="3600" b="1" dirty="0">
                <a:solidFill>
                  <a:srgbClr val="FF0000"/>
                </a:solidFill>
              </a:rPr>
              <a:t>Now</a:t>
            </a:r>
            <a:r>
              <a:rPr lang="en-GB" sz="3600" b="1" dirty="0"/>
              <a:t> use two of these words in a sentence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0689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DEFC60-BEBB-4FA1-9C21-1CDAEE97CAC0}"/>
              </a:ext>
            </a:extLst>
          </p:cNvPr>
          <p:cNvSpPr/>
          <p:nvPr/>
        </p:nvSpPr>
        <p:spPr>
          <a:xfrm>
            <a:off x="637020" y="437634"/>
            <a:ext cx="44429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/>
              <a:t>How many can you find?</a:t>
            </a:r>
          </a:p>
        </p:txBody>
      </p:sp>
      <p:pic>
        <p:nvPicPr>
          <p:cNvPr id="3" name="Picture 2" descr="A picture containing keyboard&#10;&#10;Description automatically generated">
            <a:extLst>
              <a:ext uri="{FF2B5EF4-FFF2-40B4-BE49-F238E27FC236}">
                <a16:creationId xmlns:a16="http://schemas.microsoft.com/office/drawing/2014/main" id="{CA94D99C-285E-40BA-83B5-9DD37E1D0B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77" b="17412"/>
          <a:stretch/>
        </p:blipFill>
        <p:spPr>
          <a:xfrm>
            <a:off x="3906078" y="437634"/>
            <a:ext cx="7648901" cy="577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41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1A26F5-59D4-48C4-93DF-2ECF4EB9DCDE}"/>
              </a:ext>
            </a:extLst>
          </p:cNvPr>
          <p:cNvSpPr/>
          <p:nvPr/>
        </p:nvSpPr>
        <p:spPr>
          <a:xfrm>
            <a:off x="1333500" y="482601"/>
            <a:ext cx="8445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FF0066"/>
                </a:solidFill>
              </a:rPr>
              <a:t>Now list 5 more words for each sound, use  dots .  dashes ___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B4F858-27D4-42C1-BC95-382789DA98BF}"/>
              </a:ext>
            </a:extLst>
          </p:cNvPr>
          <p:cNvSpPr/>
          <p:nvPr/>
        </p:nvSpPr>
        <p:spPr>
          <a:xfrm>
            <a:off x="152400" y="3244334"/>
            <a:ext cx="11899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FF0066"/>
                </a:solidFill>
              </a:rPr>
              <a:t>         e              </a:t>
            </a:r>
            <a:r>
              <a:rPr lang="en-GB" sz="2800" b="1" dirty="0" err="1">
                <a:solidFill>
                  <a:srgbClr val="FF0066"/>
                </a:solidFill>
              </a:rPr>
              <a:t>ea</a:t>
            </a:r>
            <a:r>
              <a:rPr lang="en-GB" sz="2800" b="1" dirty="0">
                <a:solidFill>
                  <a:srgbClr val="FF0066"/>
                </a:solidFill>
              </a:rPr>
              <a:t>          oy             I      </a:t>
            </a:r>
            <a:r>
              <a:rPr lang="en-GB" sz="2800" b="1" dirty="0" err="1">
                <a:solidFill>
                  <a:srgbClr val="FF0066"/>
                </a:solidFill>
              </a:rPr>
              <a:t>ll</a:t>
            </a:r>
            <a:r>
              <a:rPr lang="en-GB" sz="2800" b="1" dirty="0">
                <a:solidFill>
                  <a:srgbClr val="FF0066"/>
                </a:solidFill>
              </a:rPr>
              <a:t>             </a:t>
            </a:r>
            <a:r>
              <a:rPr lang="en-GB" sz="2800" b="1" dirty="0" err="1">
                <a:solidFill>
                  <a:srgbClr val="FF0066"/>
                </a:solidFill>
              </a:rPr>
              <a:t>ie</a:t>
            </a:r>
            <a:r>
              <a:rPr lang="en-GB" sz="2800" b="1" dirty="0">
                <a:solidFill>
                  <a:srgbClr val="FF0066"/>
                </a:solidFill>
              </a:rPr>
              <a:t>              </a:t>
            </a:r>
            <a:r>
              <a:rPr lang="en-GB" sz="2800" b="1" dirty="0" err="1">
                <a:solidFill>
                  <a:srgbClr val="FF0066"/>
                </a:solidFill>
              </a:rPr>
              <a:t>ur</a:t>
            </a:r>
            <a:r>
              <a:rPr lang="en-GB" sz="2800" b="1" dirty="0">
                <a:solidFill>
                  <a:srgbClr val="FF0066"/>
                </a:solidFill>
              </a:rPr>
              <a:t>              </a:t>
            </a:r>
            <a:r>
              <a:rPr lang="en-GB" sz="2800" b="1" dirty="0" err="1">
                <a:solidFill>
                  <a:srgbClr val="FF0066"/>
                </a:solidFill>
              </a:rPr>
              <a:t>er</a:t>
            </a:r>
            <a:endParaRPr lang="en-GB" sz="2800" b="1" dirty="0">
              <a:solidFill>
                <a:srgbClr val="FF006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EFA60F-FF84-4659-86CC-22460E091E54}"/>
              </a:ext>
            </a:extLst>
          </p:cNvPr>
          <p:cNvSpPr txBox="1"/>
          <p:nvPr/>
        </p:nvSpPr>
        <p:spPr>
          <a:xfrm>
            <a:off x="330200" y="4267200"/>
            <a:ext cx="1140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Egg                  sea             boy          lip        full          tie               fur                river </a:t>
            </a:r>
          </a:p>
          <a:p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56580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7100E3-E507-4A94-B643-7D9A3954E0A0}"/>
              </a:ext>
            </a:extLst>
          </p:cNvPr>
          <p:cNvSpPr txBox="1"/>
          <p:nvPr/>
        </p:nvSpPr>
        <p:spPr>
          <a:xfrm>
            <a:off x="1676400" y="1066800"/>
            <a:ext cx="8571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u="sng" dirty="0"/>
              <a:t>Try these  identify the sounds  dots /dashes</a:t>
            </a:r>
            <a:r>
              <a:rPr lang="en-GB" dirty="0"/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8D7FD8-8D26-4E5B-92E7-8F8A8B8F30F3}"/>
              </a:ext>
            </a:extLst>
          </p:cNvPr>
          <p:cNvSpPr txBox="1"/>
          <p:nvPr/>
        </p:nvSpPr>
        <p:spPr>
          <a:xfrm>
            <a:off x="1320800" y="2146300"/>
            <a:ext cx="91313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May I play?</a:t>
            </a:r>
          </a:p>
          <a:p>
            <a:endParaRPr lang="en-GB" sz="3600" b="1" dirty="0"/>
          </a:p>
          <a:p>
            <a:r>
              <a:rPr lang="en-GB" sz="3600" b="1" dirty="0"/>
              <a:t>May I play with the ………?</a:t>
            </a:r>
          </a:p>
          <a:p>
            <a:endParaRPr lang="en-GB" sz="3600" b="1" dirty="0"/>
          </a:p>
          <a:p>
            <a:endParaRPr lang="en-GB" sz="3600" b="1" dirty="0"/>
          </a:p>
          <a:p>
            <a:r>
              <a:rPr lang="en-GB" sz="3600" b="1" dirty="0"/>
              <a:t>May I play with the ………….     ………………?</a:t>
            </a:r>
          </a:p>
        </p:txBody>
      </p:sp>
    </p:spTree>
    <p:extLst>
      <p:ext uri="{BB962C8B-B14F-4D97-AF65-F5344CB8AC3E}">
        <p14:creationId xmlns:p14="http://schemas.microsoft.com/office/powerpoint/2010/main" val="1399301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03F467-D7E6-4BAB-88F3-D638E0005917}"/>
              </a:ext>
            </a:extLst>
          </p:cNvPr>
          <p:cNvSpPr txBox="1"/>
          <p:nvPr/>
        </p:nvSpPr>
        <p:spPr>
          <a:xfrm>
            <a:off x="1638300" y="1168400"/>
            <a:ext cx="9525000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Try this remember to use dots / dashes.</a:t>
            </a:r>
          </a:p>
          <a:p>
            <a:endParaRPr lang="en-GB" sz="2400" b="1" dirty="0"/>
          </a:p>
          <a:p>
            <a:endParaRPr lang="en-GB" sz="2400" b="1" dirty="0"/>
          </a:p>
          <a:p>
            <a:endParaRPr lang="en-GB" sz="2400" b="1" dirty="0"/>
          </a:p>
          <a:p>
            <a:r>
              <a:rPr lang="en-GB" sz="2400" b="1" dirty="0"/>
              <a:t> I can see the sea.</a:t>
            </a:r>
          </a:p>
          <a:p>
            <a:endParaRPr lang="en-GB" sz="2400" b="1" dirty="0"/>
          </a:p>
          <a:p>
            <a:endParaRPr lang="en-GB" sz="2400" b="1" dirty="0"/>
          </a:p>
          <a:p>
            <a:r>
              <a:rPr lang="en-GB" sz="2400" b="1" dirty="0"/>
              <a:t>I can see the sea as I sit on the    ……… and  ………</a:t>
            </a:r>
          </a:p>
          <a:p>
            <a:endParaRPr lang="en-GB" sz="2400" b="1" dirty="0"/>
          </a:p>
          <a:p>
            <a:endParaRPr lang="en-GB" sz="2400" b="1" dirty="0"/>
          </a:p>
          <a:p>
            <a:endParaRPr lang="en-GB" sz="2400" b="1" dirty="0"/>
          </a:p>
          <a:p>
            <a:r>
              <a:rPr lang="en-GB" sz="2400" b="1" dirty="0"/>
              <a:t>Pick another sound from the chart and try to make your own.</a:t>
            </a:r>
          </a:p>
          <a:p>
            <a:endParaRPr lang="en-GB" sz="2400" b="1" dirty="0"/>
          </a:p>
          <a:p>
            <a:r>
              <a:rPr lang="en-GB" sz="2400" b="1" dirty="0"/>
              <a:t>Now use a mixture of sounds in your sentence.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412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465</Words>
  <Application>Microsoft Office PowerPoint</Application>
  <PresentationFormat>Widescreen</PresentationFormat>
  <Paragraphs>104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Office Theme</vt:lpstr>
      <vt:lpstr>PowerPoint Presentation</vt:lpstr>
      <vt:lpstr>Fresh start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Freshstart</dc:title>
  <dc:creator>Bernie Walding</dc:creator>
  <cp:lastModifiedBy>Lucia Hawes</cp:lastModifiedBy>
  <cp:revision>15</cp:revision>
  <dcterms:created xsi:type="dcterms:W3CDTF">2020-06-11T14:34:26Z</dcterms:created>
  <dcterms:modified xsi:type="dcterms:W3CDTF">2020-06-12T10:12:24Z</dcterms:modified>
</cp:coreProperties>
</file>